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
  </p:notesMasterIdLst>
  <p:handoutMasterIdLst>
    <p:handoutMasterId r:id="rId13"/>
  </p:handoutMasterIdLst>
  <p:sldIdLst>
    <p:sldId id="300" r:id="rId2"/>
    <p:sldId id="472" r:id="rId3"/>
    <p:sldId id="333" r:id="rId4"/>
    <p:sldId id="471" r:id="rId5"/>
    <p:sldId id="439" r:id="rId6"/>
    <p:sldId id="466" r:id="rId7"/>
    <p:sldId id="468" r:id="rId8"/>
    <p:sldId id="465" r:id="rId9"/>
    <p:sldId id="469" r:id="rId10"/>
    <p:sldId id="470" r:id="rId11"/>
  </p:sldIdLst>
  <p:sldSz cx="12192000" cy="6858000"/>
  <p:notesSz cx="6950075" cy="9236075"/>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4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4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4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4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4000" kern="1200">
        <a:solidFill>
          <a:schemeClr val="tx1"/>
        </a:solidFill>
        <a:latin typeface="Arial" panose="020B0604020202020204" pitchFamily="34" charset="0"/>
        <a:ea typeface="+mn-ea"/>
        <a:cs typeface="+mn-cs"/>
      </a:defRPr>
    </a:lvl5pPr>
    <a:lvl6pPr marL="2286000" algn="l" defTabSz="914400" rtl="0" eaLnBrk="1" latinLnBrk="0" hangingPunct="1">
      <a:defRPr sz="4000" kern="1200">
        <a:solidFill>
          <a:schemeClr val="tx1"/>
        </a:solidFill>
        <a:latin typeface="Arial" panose="020B0604020202020204" pitchFamily="34" charset="0"/>
        <a:ea typeface="+mn-ea"/>
        <a:cs typeface="+mn-cs"/>
      </a:defRPr>
    </a:lvl6pPr>
    <a:lvl7pPr marL="2743200" algn="l" defTabSz="914400" rtl="0" eaLnBrk="1" latinLnBrk="0" hangingPunct="1">
      <a:defRPr sz="4000" kern="1200">
        <a:solidFill>
          <a:schemeClr val="tx1"/>
        </a:solidFill>
        <a:latin typeface="Arial" panose="020B0604020202020204" pitchFamily="34" charset="0"/>
        <a:ea typeface="+mn-ea"/>
        <a:cs typeface="+mn-cs"/>
      </a:defRPr>
    </a:lvl7pPr>
    <a:lvl8pPr marL="3200400" algn="l" defTabSz="914400" rtl="0" eaLnBrk="1" latinLnBrk="0" hangingPunct="1">
      <a:defRPr sz="4000" kern="1200">
        <a:solidFill>
          <a:schemeClr val="tx1"/>
        </a:solidFill>
        <a:latin typeface="Arial" panose="020B0604020202020204" pitchFamily="34" charset="0"/>
        <a:ea typeface="+mn-ea"/>
        <a:cs typeface="+mn-cs"/>
      </a:defRPr>
    </a:lvl8pPr>
    <a:lvl9pPr marL="3657600" algn="l" defTabSz="914400" rtl="0" eaLnBrk="1" latinLnBrk="0" hangingPunct="1">
      <a:defRPr sz="4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032">
          <p15:clr>
            <a:srgbClr val="A4A3A4"/>
          </p15:clr>
        </p15:guide>
        <p15:guide id="2" orient="horz" pos="768">
          <p15:clr>
            <a:srgbClr val="A4A3A4"/>
          </p15:clr>
        </p15:guide>
        <p15:guide id="3" pos="384">
          <p15:clr>
            <a:srgbClr val="A4A3A4"/>
          </p15:clr>
        </p15:guide>
        <p15:guide id="4" pos="72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0061A3"/>
    <a:srgbClr val="180F9B"/>
    <a:srgbClr val="007B71"/>
    <a:srgbClr val="006F41"/>
    <a:srgbClr val="66A48B"/>
    <a:srgbClr val="EAEAE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21" autoAdjust="0"/>
    <p:restoredTop sz="87950" autoAdjust="0"/>
  </p:normalViewPr>
  <p:slideViewPr>
    <p:cSldViewPr>
      <p:cViewPr varScale="1">
        <p:scale>
          <a:sx n="97" d="100"/>
          <a:sy n="97" d="100"/>
        </p:scale>
        <p:origin x="132" y="72"/>
      </p:cViewPr>
      <p:guideLst>
        <p:guide orient="horz" pos="4032"/>
        <p:guide orient="horz" pos="768"/>
        <p:guide pos="384"/>
        <p:guide pos="7296"/>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5513" y="4387850"/>
            <a:ext cx="509905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46" tIns="45068" rIns="91746" bIns="4506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5" name="Rectangle 3"/>
          <p:cNvSpPr>
            <a:spLocks noGrp="1" noRot="1" noChangeAspect="1" noChangeArrowheads="1" noTextEdit="1"/>
          </p:cNvSpPr>
          <p:nvPr>
            <p:ph type="sldImg" idx="2"/>
          </p:nvPr>
        </p:nvSpPr>
        <p:spPr bwMode="auto">
          <a:xfrm>
            <a:off x="396875" y="692150"/>
            <a:ext cx="6157913" cy="34639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2289347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46946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539750" y="6083300"/>
            <a:ext cx="2035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lvl1pPr defTabSz="885825">
              <a:defRPr sz="4000">
                <a:solidFill>
                  <a:schemeClr val="tx1"/>
                </a:solidFill>
                <a:latin typeface="Arial" charset="0"/>
              </a:defRPr>
            </a:lvl1pPr>
            <a:lvl2pPr marL="742950" indent="-285750" defTabSz="885825">
              <a:defRPr sz="4000">
                <a:solidFill>
                  <a:schemeClr val="tx1"/>
                </a:solidFill>
                <a:latin typeface="Arial" charset="0"/>
              </a:defRPr>
            </a:lvl2pPr>
            <a:lvl3pPr marL="1143000" indent="-228600" defTabSz="885825">
              <a:defRPr sz="4000">
                <a:solidFill>
                  <a:schemeClr val="tx1"/>
                </a:solidFill>
                <a:latin typeface="Arial" charset="0"/>
              </a:defRPr>
            </a:lvl3pPr>
            <a:lvl4pPr marL="1600200" indent="-228600" defTabSz="885825">
              <a:defRPr sz="4000">
                <a:solidFill>
                  <a:schemeClr val="tx1"/>
                </a:solidFill>
                <a:latin typeface="Arial" charset="0"/>
              </a:defRPr>
            </a:lvl4pPr>
            <a:lvl5pPr marL="2057400" indent="-228600" defTabSz="885825">
              <a:defRPr sz="4000">
                <a:solidFill>
                  <a:schemeClr val="tx1"/>
                </a:solidFill>
                <a:latin typeface="Arial" charset="0"/>
              </a:defRPr>
            </a:lvl5pPr>
            <a:lvl6pPr marL="2514600" indent="-228600" defTabSz="885825" eaLnBrk="0" fontAlgn="base" hangingPunct="0">
              <a:spcBef>
                <a:spcPct val="0"/>
              </a:spcBef>
              <a:spcAft>
                <a:spcPct val="0"/>
              </a:spcAft>
              <a:defRPr sz="4000">
                <a:solidFill>
                  <a:schemeClr val="tx1"/>
                </a:solidFill>
                <a:latin typeface="Arial" charset="0"/>
              </a:defRPr>
            </a:lvl6pPr>
            <a:lvl7pPr marL="2971800" indent="-228600" defTabSz="885825" eaLnBrk="0" fontAlgn="base" hangingPunct="0">
              <a:spcBef>
                <a:spcPct val="0"/>
              </a:spcBef>
              <a:spcAft>
                <a:spcPct val="0"/>
              </a:spcAft>
              <a:defRPr sz="4000">
                <a:solidFill>
                  <a:schemeClr val="tx1"/>
                </a:solidFill>
                <a:latin typeface="Arial" charset="0"/>
              </a:defRPr>
            </a:lvl7pPr>
            <a:lvl8pPr marL="3429000" indent="-228600" defTabSz="885825" eaLnBrk="0" fontAlgn="base" hangingPunct="0">
              <a:spcBef>
                <a:spcPct val="0"/>
              </a:spcBef>
              <a:spcAft>
                <a:spcPct val="0"/>
              </a:spcAft>
              <a:defRPr sz="4000">
                <a:solidFill>
                  <a:schemeClr val="tx1"/>
                </a:solidFill>
                <a:latin typeface="Arial" charset="0"/>
              </a:defRPr>
            </a:lvl8pPr>
            <a:lvl9pPr marL="3886200" indent="-228600" defTabSz="885825" eaLnBrk="0" fontAlgn="base" hangingPunct="0">
              <a:spcBef>
                <a:spcPct val="0"/>
              </a:spcBef>
              <a:spcAft>
                <a:spcPct val="0"/>
              </a:spcAft>
              <a:defRPr sz="4000">
                <a:solidFill>
                  <a:schemeClr val="tx1"/>
                </a:solidFill>
                <a:latin typeface="Arial" charset="0"/>
              </a:defRPr>
            </a:lvl9pPr>
          </a:lstStyle>
          <a:p>
            <a:pPr>
              <a:defRPr/>
            </a:pPr>
            <a:r>
              <a:rPr lang="en-US" altLang="en-US" sz="1000" b="1">
                <a:solidFill>
                  <a:schemeClr val="bg1"/>
                </a:solidFill>
              </a:rPr>
              <a:t>U.S. Department of the Interior</a:t>
            </a:r>
          </a:p>
          <a:p>
            <a:pPr>
              <a:defRPr/>
            </a:pPr>
            <a:r>
              <a:rPr lang="en-US" altLang="en-US" sz="1000" b="1">
                <a:solidFill>
                  <a:schemeClr val="bg1"/>
                </a:solidFill>
              </a:rPr>
              <a:t>U.S. Geological Survey</a:t>
            </a:r>
          </a:p>
        </p:txBody>
      </p:sp>
      <p:pic>
        <p:nvPicPr>
          <p:cNvPr id="5" name="Picture 9" descr="D:\Vugraph Info\Vugraph Templates\Templates-NEW-NMP and Bureau\ident_4_onscreen_png.png"/>
          <p:cNvPicPr>
            <a:picLocks noChangeAspect="1" noChangeArrowheads="1"/>
          </p:cNvPicPr>
          <p:nvPr userDrawn="1"/>
        </p:nvPicPr>
        <p:blipFill>
          <a:blip r:embed="rId2">
            <a:lum bright="100000"/>
            <a:extLst>
              <a:ext uri="{28A0092B-C50C-407E-A947-70E740481C1C}">
                <a14:useLocalDpi xmlns:a14="http://schemas.microsoft.com/office/drawing/2010/main" val="0"/>
              </a:ext>
            </a:extLst>
          </a:blip>
          <a:srcRect/>
          <a:stretch>
            <a:fillRect/>
          </a:stretch>
        </p:blipFill>
        <p:spPr bwMode="black">
          <a:xfrm>
            <a:off x="609600" y="461963"/>
            <a:ext cx="27432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0" name="Rectangle 2"/>
          <p:cNvSpPr>
            <a:spLocks noGrp="1" noChangeArrowheads="1"/>
          </p:cNvSpPr>
          <p:nvPr>
            <p:ph type="ctrTitle"/>
          </p:nvPr>
        </p:nvSpPr>
        <p:spPr>
          <a:xfrm>
            <a:off x="508000" y="2286000"/>
            <a:ext cx="11074400" cy="1143000"/>
          </a:xfrm>
        </p:spPr>
        <p:txBody>
          <a:bodyPr/>
          <a:lstStyle>
            <a:lvl1pPr>
              <a:defRPr sz="4400"/>
            </a:lvl1pPr>
          </a:lstStyle>
          <a:p>
            <a:pPr lvl="0"/>
            <a:r>
              <a:rPr lang="en-US" noProof="0"/>
              <a:t>Click to edit Master title style</a:t>
            </a:r>
          </a:p>
        </p:txBody>
      </p:sp>
      <p:sp>
        <p:nvSpPr>
          <p:cNvPr id="104451" name="Rectangle 3"/>
          <p:cNvSpPr>
            <a:spLocks noGrp="1" noChangeArrowheads="1"/>
          </p:cNvSpPr>
          <p:nvPr>
            <p:ph type="subTitle" idx="1"/>
          </p:nvPr>
        </p:nvSpPr>
        <p:spPr>
          <a:xfrm>
            <a:off x="508000" y="3886200"/>
            <a:ext cx="11074400" cy="1752600"/>
          </a:xfrm>
        </p:spPr>
        <p:txBody>
          <a:bodyPr/>
          <a:lstStyle>
            <a:lvl1pPr marL="0" indent="0">
              <a:buFont typeface="Wingdings" pitchFamily="2" charset="2"/>
              <a:buNone/>
              <a:defRPr/>
            </a:lvl1pPr>
          </a:lstStyle>
          <a:p>
            <a:pPr lvl="0"/>
            <a:r>
              <a:rPr lang="en-US" noProof="0"/>
              <a:t>Click to edit Master subtitle style</a:t>
            </a:r>
          </a:p>
        </p:txBody>
      </p:sp>
    </p:spTree>
    <p:extLst>
      <p:ext uri="{BB962C8B-B14F-4D97-AF65-F5344CB8AC3E}">
        <p14:creationId xmlns:p14="http://schemas.microsoft.com/office/powerpoint/2010/main" val="17994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05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800" y="152400"/>
            <a:ext cx="27686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0" y="152400"/>
            <a:ext cx="81026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255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4922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94635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371600"/>
            <a:ext cx="5435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371600"/>
            <a:ext cx="5435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7220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4357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93245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4617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3912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10387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1A3"/>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8000" y="152400"/>
            <a:ext cx="11074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en-US"/>
              <a:t>Click to edit Master </a:t>
            </a:r>
          </a:p>
        </p:txBody>
      </p:sp>
      <p:sp>
        <p:nvSpPr>
          <p:cNvPr id="1027" name="Rectangle 3"/>
          <p:cNvSpPr>
            <a:spLocks noGrp="1" noChangeArrowheads="1"/>
          </p:cNvSpPr>
          <p:nvPr>
            <p:ph type="body" idx="1"/>
          </p:nvPr>
        </p:nvSpPr>
        <p:spPr bwMode="auto">
          <a:xfrm>
            <a:off x="508000" y="1371600"/>
            <a:ext cx="11074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a:t>First level</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11" descr="D:\Vugraph Info\Vugraph Templates\Templates-NEW-NMP and Bureau\ident-small_4_onscreen_png.png"/>
          <p:cNvPicPr>
            <a:picLocks noChangeAspect="1" noChangeArrowheads="1"/>
          </p:cNvPicPr>
          <p:nvPr userDrawn="1"/>
        </p:nvPicPr>
        <p:blipFill>
          <a:blip r:embed="rId13">
            <a:lum bright="100000"/>
            <a:extLst>
              <a:ext uri="{28A0092B-C50C-407E-A947-70E740481C1C}">
                <a14:useLocalDpi xmlns:a14="http://schemas.microsoft.com/office/drawing/2010/main" val="0"/>
              </a:ext>
            </a:extLst>
          </a:blip>
          <a:srcRect/>
          <a:stretch>
            <a:fillRect/>
          </a:stretch>
        </p:blipFill>
        <p:spPr bwMode="black">
          <a:xfrm>
            <a:off x="609600" y="6094413"/>
            <a:ext cx="1524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rtl="0" eaLnBrk="0" fontAlgn="base" hangingPunct="0">
        <a:spcBef>
          <a:spcPct val="0"/>
        </a:spcBef>
        <a:spcAft>
          <a:spcPct val="0"/>
        </a:spcAft>
        <a:defRPr sz="3600" b="1">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charset="0"/>
        </a:defRPr>
      </a:lvl2pPr>
      <a:lvl3pPr algn="l" rtl="0" eaLnBrk="0" fontAlgn="base" hangingPunct="0">
        <a:spcBef>
          <a:spcPct val="0"/>
        </a:spcBef>
        <a:spcAft>
          <a:spcPct val="0"/>
        </a:spcAft>
        <a:defRPr sz="3600" b="1">
          <a:solidFill>
            <a:srgbClr val="FFFF99"/>
          </a:solidFill>
          <a:latin typeface="Arial" charset="0"/>
        </a:defRPr>
      </a:lvl3pPr>
      <a:lvl4pPr algn="l" rtl="0" eaLnBrk="0" fontAlgn="base" hangingPunct="0">
        <a:spcBef>
          <a:spcPct val="0"/>
        </a:spcBef>
        <a:spcAft>
          <a:spcPct val="0"/>
        </a:spcAft>
        <a:defRPr sz="3600" b="1">
          <a:solidFill>
            <a:srgbClr val="FFFF99"/>
          </a:solidFill>
          <a:latin typeface="Arial" charset="0"/>
        </a:defRPr>
      </a:lvl4pPr>
      <a:lvl5pPr algn="l" rtl="0" eaLnBrk="0" fontAlgn="base" hangingPunct="0">
        <a:spcBef>
          <a:spcPct val="0"/>
        </a:spcBef>
        <a:spcAft>
          <a:spcPct val="0"/>
        </a:spcAft>
        <a:defRPr sz="3600" b="1">
          <a:solidFill>
            <a:srgbClr val="FFFF99"/>
          </a:solidFill>
          <a:latin typeface="Arial" charset="0"/>
        </a:defRPr>
      </a:lvl5pPr>
      <a:lvl6pPr marL="457200" algn="l" rtl="0" eaLnBrk="0" fontAlgn="base" hangingPunct="0">
        <a:spcBef>
          <a:spcPct val="0"/>
        </a:spcBef>
        <a:spcAft>
          <a:spcPct val="0"/>
        </a:spcAft>
        <a:defRPr sz="3600" b="1">
          <a:solidFill>
            <a:srgbClr val="FFFF99"/>
          </a:solidFill>
          <a:latin typeface="Arial" charset="0"/>
        </a:defRPr>
      </a:lvl6pPr>
      <a:lvl7pPr marL="914400" algn="l" rtl="0" eaLnBrk="0" fontAlgn="base" hangingPunct="0">
        <a:spcBef>
          <a:spcPct val="0"/>
        </a:spcBef>
        <a:spcAft>
          <a:spcPct val="0"/>
        </a:spcAft>
        <a:defRPr sz="3600" b="1">
          <a:solidFill>
            <a:srgbClr val="FFFF99"/>
          </a:solidFill>
          <a:latin typeface="Arial" charset="0"/>
        </a:defRPr>
      </a:lvl7pPr>
      <a:lvl8pPr marL="1371600" algn="l" rtl="0" eaLnBrk="0" fontAlgn="base" hangingPunct="0">
        <a:spcBef>
          <a:spcPct val="0"/>
        </a:spcBef>
        <a:spcAft>
          <a:spcPct val="0"/>
        </a:spcAft>
        <a:defRPr sz="3600" b="1">
          <a:solidFill>
            <a:srgbClr val="FFFF99"/>
          </a:solidFill>
          <a:latin typeface="Arial" charset="0"/>
        </a:defRPr>
      </a:lvl8pPr>
      <a:lvl9pPr marL="1828800" algn="l" rtl="0" eaLnBrk="0" fontAlgn="base" hangingPunct="0">
        <a:spcBef>
          <a:spcPct val="0"/>
        </a:spcBef>
        <a:spcAft>
          <a:spcPct val="0"/>
        </a:spcAft>
        <a:defRPr sz="3600" b="1">
          <a:solidFill>
            <a:srgbClr val="FFFF99"/>
          </a:solidFill>
          <a:latin typeface="Arial" charset="0"/>
        </a:defRPr>
      </a:lvl9pPr>
    </p:titleStyle>
    <p:bodyStyle>
      <a:lvl1pPr marL="342900" indent="-342900" algn="l" rtl="0" eaLnBrk="0" fontAlgn="base" hangingPunct="0">
        <a:spcBef>
          <a:spcPct val="20000"/>
        </a:spcBef>
        <a:spcAft>
          <a:spcPct val="0"/>
        </a:spcAft>
        <a:buClr>
          <a:srgbClr val="FFFF99"/>
        </a:buClr>
        <a:buSzPct val="125000"/>
        <a:buFont typeface="Wingdings" panose="05000000000000000000" pitchFamily="2" charset="2"/>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anose="05000000000000000000" pitchFamily="2" charset="2"/>
        <a:buChar char="§"/>
        <a:defRPr sz="2400" b="1">
          <a:solidFill>
            <a:schemeClr val="bg1"/>
          </a:solidFill>
          <a:latin typeface="+mn-lt"/>
        </a:defRPr>
      </a:lvl2pPr>
      <a:lvl3pPr marL="1143000" indent="-228600" algn="l" rtl="0" eaLnBrk="0" fontAlgn="base" hangingPunct="0">
        <a:spcBef>
          <a:spcPct val="20000"/>
        </a:spcBef>
        <a:spcAft>
          <a:spcPct val="0"/>
        </a:spcAft>
        <a:buClr>
          <a:srgbClr val="FFFF99"/>
        </a:buClr>
        <a:buSzPct val="125000"/>
        <a:buFont typeface="Wingdings" panose="05000000000000000000" pitchFamily="2" charset="2"/>
        <a:buChar char="§"/>
        <a:defRPr sz="2000" b="1">
          <a:solidFill>
            <a:schemeClr val="bg1"/>
          </a:solidFill>
          <a:latin typeface="+mn-lt"/>
        </a:defRPr>
      </a:lvl3pPr>
      <a:lvl4pPr marL="1600200" indent="-228600" algn="l" rtl="0" eaLnBrk="0" fontAlgn="base" hangingPunct="0">
        <a:spcBef>
          <a:spcPct val="20000"/>
        </a:spcBef>
        <a:spcAft>
          <a:spcPct val="0"/>
        </a:spcAft>
        <a:buClr>
          <a:srgbClr val="FFFF99"/>
        </a:buClr>
        <a:buSzPct val="125000"/>
        <a:buFont typeface="Wingdings" panose="05000000000000000000" pitchFamily="2" charset="2"/>
        <a:buChar char="§"/>
        <a:defRPr b="1">
          <a:solidFill>
            <a:schemeClr val="bg1"/>
          </a:solidFill>
          <a:latin typeface="+mn-lt"/>
        </a:defRPr>
      </a:lvl4pPr>
      <a:lvl5pPr marL="2057400" indent="-228600" algn="l" rtl="0" eaLnBrk="0" fontAlgn="base" hangingPunct="0">
        <a:spcBef>
          <a:spcPct val="20000"/>
        </a:spcBef>
        <a:spcAft>
          <a:spcPct val="0"/>
        </a:spcAft>
        <a:buClr>
          <a:srgbClr val="FFFF99"/>
        </a:buClr>
        <a:buSzPct val="125000"/>
        <a:buFont typeface="Wingdings" panose="05000000000000000000" pitchFamily="2" charset="2"/>
        <a:buChar char="§"/>
        <a:defRPr b="1">
          <a:solidFill>
            <a:schemeClr val="bg1"/>
          </a:solidFill>
          <a:latin typeface="+mn-lt"/>
        </a:defRPr>
      </a:lvl5pPr>
      <a:lvl6pPr marL="25146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08000" y="1066800"/>
            <a:ext cx="11074400" cy="3048000"/>
          </a:xfrm>
        </p:spPr>
        <p:txBody>
          <a:bodyPr/>
          <a:lstStyle/>
          <a:p>
            <a:r>
              <a:rPr lang="en-US" altLang="en-US" dirty="0"/>
              <a:t>Arsenic in Minnesota groundwater: </a:t>
            </a:r>
            <a:br>
              <a:rPr lang="en-US" altLang="en-US" dirty="0"/>
            </a:br>
            <a:r>
              <a:rPr lang="en-US" altLang="en-US" dirty="0"/>
              <a:t>What can we do about it?</a:t>
            </a:r>
          </a:p>
        </p:txBody>
      </p:sp>
      <p:sp>
        <p:nvSpPr>
          <p:cNvPr id="4099" name="Rectangle 3"/>
          <p:cNvSpPr>
            <a:spLocks noGrp="1" noChangeArrowheads="1"/>
          </p:cNvSpPr>
          <p:nvPr>
            <p:ph type="subTitle" idx="1"/>
          </p:nvPr>
        </p:nvSpPr>
        <p:spPr>
          <a:xfrm>
            <a:off x="508000" y="4038600"/>
            <a:ext cx="11074400" cy="1981200"/>
          </a:xfrm>
        </p:spPr>
        <p:txBody>
          <a:bodyPr/>
          <a:lstStyle/>
          <a:p>
            <a:r>
              <a:rPr lang="en-US" altLang="en-US" dirty="0"/>
              <a:t>Melinda L. Erickson, PhD, PE (she/her)</a:t>
            </a:r>
          </a:p>
          <a:p>
            <a:r>
              <a:rPr lang="en-US" altLang="en-US" dirty="0"/>
              <a:t>Research Hydrologist</a:t>
            </a:r>
          </a:p>
          <a:p>
            <a:r>
              <a:rPr lang="en-US" altLang="en-US" dirty="0"/>
              <a:t>U.S. Geological Survey</a:t>
            </a:r>
          </a:p>
          <a:p>
            <a:endParaRPr lang="en-US" altLang="en-US" dirty="0"/>
          </a:p>
        </p:txBody>
      </p:sp>
      <p:pic>
        <p:nvPicPr>
          <p:cNvPr id="2" name="Picture 1" descr="Map of MN indicating Arsenic in the groundwater">
            <a:extLst>
              <a:ext uri="{FF2B5EF4-FFF2-40B4-BE49-F238E27FC236}">
                <a16:creationId xmlns:a16="http://schemas.microsoft.com/office/drawing/2014/main" id="{B54035A2-D652-4537-88BC-94BDDBAD0109}"/>
              </a:ext>
            </a:extLst>
          </p:cNvPr>
          <p:cNvPicPr>
            <a:picLocks noChangeAspect="1"/>
          </p:cNvPicPr>
          <p:nvPr/>
        </p:nvPicPr>
        <p:blipFill>
          <a:blip r:embed="rId2"/>
          <a:stretch>
            <a:fillRect/>
          </a:stretch>
        </p:blipFill>
        <p:spPr>
          <a:xfrm>
            <a:off x="8610600" y="2819400"/>
            <a:ext cx="3276600" cy="381521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57756" y="1981200"/>
            <a:ext cx="11074400" cy="609600"/>
          </a:xfrm>
        </p:spPr>
        <p:txBody>
          <a:bodyPr/>
          <a:lstStyle/>
          <a:p>
            <a:pPr>
              <a:defRPr/>
            </a:pPr>
            <a:r>
              <a:rPr lang="en-US" sz="4800" dirty="0"/>
              <a:t>Questions?</a:t>
            </a:r>
            <a:endParaRPr lang="en-US" dirty="0"/>
          </a:p>
        </p:txBody>
      </p:sp>
      <p:sp>
        <p:nvSpPr>
          <p:cNvPr id="3" name="Subtitle 2"/>
          <p:cNvSpPr>
            <a:spLocks noGrp="1"/>
          </p:cNvSpPr>
          <p:nvPr>
            <p:ph type="subTitle" idx="1"/>
          </p:nvPr>
        </p:nvSpPr>
        <p:spPr>
          <a:xfrm>
            <a:off x="558800" y="2622168"/>
            <a:ext cx="11074400" cy="457200"/>
          </a:xfrm>
        </p:spPr>
        <p:txBody>
          <a:bodyPr/>
          <a:lstStyle/>
          <a:p>
            <a:r>
              <a:rPr lang="en-US" dirty="0"/>
              <a:t>Melinda (Mindy) Erickson, </a:t>
            </a:r>
            <a:r>
              <a:rPr lang="en-US" dirty="0">
                <a:solidFill>
                  <a:srgbClr val="FFC000"/>
                </a:solidFill>
              </a:rPr>
              <a:t>merickso@usgs.gov</a:t>
            </a:r>
            <a:r>
              <a:rPr lang="en-US" dirty="0"/>
              <a:t> </a:t>
            </a:r>
          </a:p>
          <a:p>
            <a:endParaRPr lang="en-US" sz="1400" dirty="0">
              <a:latin typeface="Cambria" panose="02040503050406030204" pitchFamily="18" charset="0"/>
              <a:ea typeface="Cambria" panose="0204050305040603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7A91F12-AA4D-4F02-98B2-206F176D1724}"/>
              </a:ext>
            </a:extLst>
          </p:cNvPr>
          <p:cNvSpPr txBox="1"/>
          <p:nvPr/>
        </p:nvSpPr>
        <p:spPr>
          <a:xfrm>
            <a:off x="558800" y="3276600"/>
            <a:ext cx="11074400" cy="2862322"/>
          </a:xfrm>
          <a:prstGeom prst="rect">
            <a:avLst/>
          </a:prstGeom>
          <a:noFill/>
        </p:spPr>
        <p:txBody>
          <a:bodyPr wrap="square" rtlCol="0">
            <a:spAutoFit/>
          </a:bodyPr>
          <a:lstStyle/>
          <a:p>
            <a:r>
              <a:rPr lang="en-US" sz="1200" b="1" dirty="0">
                <a:solidFill>
                  <a:schemeClr val="bg1"/>
                </a:solidFill>
              </a:rPr>
              <a:t>Cited references:</a:t>
            </a:r>
          </a:p>
          <a:p>
            <a:pPr indent="-457200">
              <a:spcAft>
                <a:spcPts val="600"/>
              </a:spcAft>
            </a:pPr>
            <a:r>
              <a:rPr lang="en-US" sz="1300" dirty="0">
                <a:solidFill>
                  <a:schemeClr val="bg1"/>
                </a:solidFill>
              </a:rPr>
              <a:t>Erickson ML et al. . 2018a. How or when samples are collected affects measured arsenic concentration in new drinking water wells. https://onlinelibrary.wiley.com/doi/abs/10.1111/gwat.12643.</a:t>
            </a:r>
          </a:p>
          <a:p>
            <a:pPr indent="-457200">
              <a:spcAft>
                <a:spcPts val="600"/>
              </a:spcAft>
            </a:pPr>
            <a:r>
              <a:rPr lang="en-US" sz="1300" dirty="0">
                <a:solidFill>
                  <a:schemeClr val="bg1"/>
                </a:solidFill>
              </a:rPr>
              <a:t>Erickson, ML et al. 2018b. Predicting geogenic arsenic in drinking water wells in glacial aquifers, north-central USA: accounting for depth-dependent features. https://doi.org/10.1029/2018WR023106. </a:t>
            </a:r>
          </a:p>
          <a:p>
            <a:pPr indent="-457200">
              <a:spcAft>
                <a:spcPts val="600"/>
              </a:spcAft>
            </a:pPr>
            <a:r>
              <a:rPr lang="en-US" sz="1300" dirty="0">
                <a:solidFill>
                  <a:schemeClr val="bg1"/>
                </a:solidFill>
              </a:rPr>
              <a:t>Erickson ML et al. 2019. Arsenic concentrations after drinking water well installation: Time-varying effects on arsenic mobilization. https://doi.org/10.1016/j.scitotenv.2019.04.362</a:t>
            </a:r>
          </a:p>
          <a:p>
            <a:pPr indent="-457200">
              <a:spcAft>
                <a:spcPts val="600"/>
              </a:spcAft>
            </a:pPr>
            <a:r>
              <a:rPr lang="en-US" sz="1300" dirty="0">
                <a:solidFill>
                  <a:schemeClr val="bg1"/>
                </a:solidFill>
              </a:rPr>
              <a:t>Erickson, ML et al. 2021. Acute and chronic arsenic hazards in newly drilled domestic wells: short- and long-term drinking water quality implications. https://doi.org/10.1016/j.jhazmat.2021.125409</a:t>
            </a:r>
          </a:p>
          <a:p>
            <a:pPr indent="-457200">
              <a:spcAft>
                <a:spcPts val="600"/>
              </a:spcAft>
            </a:pPr>
            <a:r>
              <a:rPr lang="en-US" sz="1300" dirty="0">
                <a:solidFill>
                  <a:schemeClr val="bg1"/>
                </a:solidFill>
              </a:rPr>
              <a:t>Erickson, ML. 2005. Arsenic in upper Midwest ground water: occurrence and geochemical mobilization mechanisms, PhD Dissertation, U of MN.</a:t>
            </a:r>
          </a:p>
          <a:p>
            <a:pPr indent="-457200">
              <a:spcAft>
                <a:spcPts val="600"/>
              </a:spcAft>
            </a:pPr>
            <a:r>
              <a:rPr lang="en-US" sz="1300" dirty="0">
                <a:solidFill>
                  <a:schemeClr val="bg1"/>
                </a:solidFill>
              </a:rPr>
              <a:t>Lusardi et al., 2011. Provenance of Des Moines lobe till records ice-stream catchment evolution during Laurentide deglaciation. </a:t>
            </a:r>
            <a:br>
              <a:rPr lang="en-US" sz="1300" dirty="0">
                <a:solidFill>
                  <a:schemeClr val="bg1"/>
                </a:solidFill>
              </a:rPr>
            </a:br>
            <a:r>
              <a:rPr lang="en-US" sz="1300" dirty="0">
                <a:solidFill>
                  <a:schemeClr val="bg1"/>
                </a:solidFill>
              </a:rPr>
              <a:t>https://doi.org/10.1111/j.1502-3885.2011.00208.x</a:t>
            </a:r>
            <a:endParaRPr lang="en-US" sz="1000" dirty="0">
              <a:solidFill>
                <a:schemeClr val="bg1"/>
              </a:solidFill>
            </a:endParaRPr>
          </a:p>
        </p:txBody>
      </p:sp>
      <p:pic>
        <p:nvPicPr>
          <p:cNvPr id="5" name="Picture 4" descr="Mindy Erickson  wearing sunglasses posing for the camera&#10;&#10;">
            <a:extLst>
              <a:ext uri="{FF2B5EF4-FFF2-40B4-BE49-F238E27FC236}">
                <a16:creationId xmlns:a16="http://schemas.microsoft.com/office/drawing/2014/main" id="{51F75972-DF3D-4C85-9A11-7F38498007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0" y="76200"/>
            <a:ext cx="2485590" cy="3048000"/>
          </a:xfrm>
          <a:prstGeom prst="rect">
            <a:avLst/>
          </a:prstGeom>
        </p:spPr>
      </p:pic>
    </p:spTree>
    <p:extLst>
      <p:ext uri="{BB962C8B-B14F-4D97-AF65-F5344CB8AC3E}">
        <p14:creationId xmlns:p14="http://schemas.microsoft.com/office/powerpoint/2010/main" val="1989636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1B1D8-7DBF-4163-A1BF-27155BD512E2}"/>
              </a:ext>
            </a:extLst>
          </p:cNvPr>
          <p:cNvSpPr>
            <a:spLocks noGrp="1"/>
          </p:cNvSpPr>
          <p:nvPr>
            <p:ph type="title"/>
          </p:nvPr>
        </p:nvSpPr>
        <p:spPr/>
        <p:txBody>
          <a:bodyPr/>
          <a:lstStyle/>
          <a:p>
            <a:r>
              <a:rPr lang="en-US" dirty="0"/>
              <a:t>Arsenic in Minnesota’s drinking water aquifers: How did it get there?</a:t>
            </a:r>
          </a:p>
        </p:txBody>
      </p:sp>
      <p:pic>
        <p:nvPicPr>
          <p:cNvPr id="7" name="Picture 6" descr="Maps indicating Arsenic in MN drinking water aquifers">
            <a:extLst>
              <a:ext uri="{FF2B5EF4-FFF2-40B4-BE49-F238E27FC236}">
                <a16:creationId xmlns:a16="http://schemas.microsoft.com/office/drawing/2014/main" id="{57B4BA5A-5A74-4E57-9014-EBA0EF29DD4B}"/>
              </a:ext>
            </a:extLst>
          </p:cNvPr>
          <p:cNvPicPr>
            <a:picLocks noChangeAspect="1"/>
          </p:cNvPicPr>
          <p:nvPr/>
        </p:nvPicPr>
        <p:blipFill>
          <a:blip r:embed="rId2"/>
          <a:stretch>
            <a:fillRect/>
          </a:stretch>
        </p:blipFill>
        <p:spPr>
          <a:xfrm>
            <a:off x="4338308" y="2286000"/>
            <a:ext cx="3515383" cy="4029075"/>
          </a:xfrm>
          <a:prstGeom prst="rect">
            <a:avLst/>
          </a:prstGeom>
        </p:spPr>
      </p:pic>
      <p:pic>
        <p:nvPicPr>
          <p:cNvPr id="9" name="Picture 8" descr="Map extending from Manitoba into MN with arsenic is aquifers&#10;">
            <a:extLst>
              <a:ext uri="{FF2B5EF4-FFF2-40B4-BE49-F238E27FC236}">
                <a16:creationId xmlns:a16="http://schemas.microsoft.com/office/drawing/2014/main" id="{2222E672-2959-4519-B10F-DE45A3C3D101}"/>
              </a:ext>
            </a:extLst>
          </p:cNvPr>
          <p:cNvPicPr>
            <a:picLocks noChangeAspect="1"/>
          </p:cNvPicPr>
          <p:nvPr/>
        </p:nvPicPr>
        <p:blipFill>
          <a:blip r:embed="rId3"/>
          <a:stretch>
            <a:fillRect/>
          </a:stretch>
        </p:blipFill>
        <p:spPr>
          <a:xfrm>
            <a:off x="566455" y="1552184"/>
            <a:ext cx="3299947" cy="4328570"/>
          </a:xfrm>
          <a:prstGeom prst="rect">
            <a:avLst/>
          </a:prstGeom>
        </p:spPr>
      </p:pic>
      <p:pic>
        <p:nvPicPr>
          <p:cNvPr id="11" name="Picture 10" descr="Map of Red River  area and arsenic in drinking water aquifers">
            <a:extLst>
              <a:ext uri="{FF2B5EF4-FFF2-40B4-BE49-F238E27FC236}">
                <a16:creationId xmlns:a16="http://schemas.microsoft.com/office/drawing/2014/main" id="{05F64A70-B98F-47FE-95BD-392DD66BF225}"/>
              </a:ext>
            </a:extLst>
          </p:cNvPr>
          <p:cNvPicPr>
            <a:picLocks noChangeAspect="1"/>
          </p:cNvPicPr>
          <p:nvPr/>
        </p:nvPicPr>
        <p:blipFill rotWithShape="1">
          <a:blip r:embed="rId4"/>
          <a:srcRect l="40026"/>
          <a:stretch/>
        </p:blipFill>
        <p:spPr>
          <a:xfrm>
            <a:off x="8325597" y="2640252"/>
            <a:ext cx="3124200" cy="4065348"/>
          </a:xfrm>
          <a:prstGeom prst="rect">
            <a:avLst/>
          </a:prstGeom>
        </p:spPr>
      </p:pic>
      <p:pic>
        <p:nvPicPr>
          <p:cNvPr id="13" name="Picture 12" descr="Inset map of Minnesota and Canada">
            <a:extLst>
              <a:ext uri="{FF2B5EF4-FFF2-40B4-BE49-F238E27FC236}">
                <a16:creationId xmlns:a16="http://schemas.microsoft.com/office/drawing/2014/main" id="{D6DEE4FC-BFC9-4648-AB8A-2C88C3FEA55A}"/>
              </a:ext>
            </a:extLst>
          </p:cNvPr>
          <p:cNvPicPr>
            <a:picLocks noChangeAspect="1"/>
          </p:cNvPicPr>
          <p:nvPr/>
        </p:nvPicPr>
        <p:blipFill>
          <a:blip r:embed="rId5"/>
          <a:stretch>
            <a:fillRect/>
          </a:stretch>
        </p:blipFill>
        <p:spPr>
          <a:xfrm>
            <a:off x="6400800" y="1010671"/>
            <a:ext cx="2085013" cy="1914310"/>
          </a:xfrm>
          <a:prstGeom prst="rect">
            <a:avLst/>
          </a:prstGeom>
        </p:spPr>
      </p:pic>
      <p:sp>
        <p:nvSpPr>
          <p:cNvPr id="15" name="TextBox 14">
            <a:extLst>
              <a:ext uri="{FF2B5EF4-FFF2-40B4-BE49-F238E27FC236}">
                <a16:creationId xmlns:a16="http://schemas.microsoft.com/office/drawing/2014/main" id="{B9A214FA-BFD1-49A6-A054-01F27AC53083}"/>
              </a:ext>
            </a:extLst>
          </p:cNvPr>
          <p:cNvSpPr txBox="1"/>
          <p:nvPr/>
        </p:nvSpPr>
        <p:spPr>
          <a:xfrm>
            <a:off x="4597624" y="6315075"/>
            <a:ext cx="2895152" cy="276999"/>
          </a:xfrm>
          <a:prstGeom prst="rect">
            <a:avLst/>
          </a:prstGeom>
          <a:noFill/>
        </p:spPr>
        <p:txBody>
          <a:bodyPr wrap="none" rtlCol="0">
            <a:spAutoFit/>
          </a:bodyPr>
          <a:lstStyle/>
          <a:p>
            <a:r>
              <a:rPr lang="en-US" sz="1200" dirty="0">
                <a:solidFill>
                  <a:schemeClr val="accent3"/>
                </a:solidFill>
              </a:rPr>
              <a:t>Source for graphics: Lusardi et al., 2011</a:t>
            </a:r>
          </a:p>
        </p:txBody>
      </p:sp>
    </p:spTree>
    <p:extLst>
      <p:ext uri="{BB962C8B-B14F-4D97-AF65-F5344CB8AC3E}">
        <p14:creationId xmlns:p14="http://schemas.microsoft.com/office/powerpoint/2010/main" val="50864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C183D7F6-B498-43B3-948B-1728B52AA6E4}">
                <adec:decorative xmlns:adec="http://schemas.microsoft.com/office/drawing/2017/decorative" val="1"/>
              </a:ext>
            </a:extLst>
          </p:cNvPr>
          <p:cNvSpPr>
            <a:spLocks noGrp="1"/>
          </p:cNvSpPr>
          <p:nvPr>
            <p:ph type="title"/>
          </p:nvPr>
        </p:nvSpPr>
        <p:spPr>
          <a:xfrm>
            <a:off x="381000" y="152400"/>
            <a:ext cx="11658600" cy="1143000"/>
          </a:xfrm>
        </p:spPr>
        <p:txBody>
          <a:bodyPr/>
          <a:lstStyle/>
          <a:p>
            <a:r>
              <a:rPr lang="en-US" altLang="en-US" dirty="0"/>
              <a:t>Arsenic in Minnesota’s drinking water aquifers</a:t>
            </a:r>
          </a:p>
        </p:txBody>
      </p:sp>
      <p:sp>
        <p:nvSpPr>
          <p:cNvPr id="5123" name="Content Placeholder 2">
            <a:extLst>
              <a:ext uri="{C183D7F6-B498-43B3-948B-1728B52AA6E4}">
                <adec:decorative xmlns:adec="http://schemas.microsoft.com/office/drawing/2017/decorative" val="1"/>
              </a:ext>
            </a:extLst>
          </p:cNvPr>
          <p:cNvSpPr>
            <a:spLocks noGrp="1"/>
          </p:cNvSpPr>
          <p:nvPr>
            <p:ph sz="half" idx="1"/>
          </p:nvPr>
        </p:nvSpPr>
        <p:spPr>
          <a:xfrm>
            <a:off x="381000" y="1235535"/>
            <a:ext cx="7010400" cy="4876844"/>
          </a:xfrm>
        </p:spPr>
        <p:txBody>
          <a:bodyPr/>
          <a:lstStyle/>
          <a:p>
            <a:r>
              <a:rPr lang="en-US" altLang="en-US" dirty="0"/>
              <a:t>Risks: cancers, neuropathy, other</a:t>
            </a:r>
          </a:p>
          <a:p>
            <a:r>
              <a:rPr lang="en-US" altLang="en-US" dirty="0"/>
              <a:t>EPA standard: 10 </a:t>
            </a:r>
            <a:r>
              <a:rPr lang="el-GR" altLang="en-US" dirty="0"/>
              <a:t>μ</a:t>
            </a:r>
            <a:r>
              <a:rPr lang="en-US" altLang="en-US" dirty="0"/>
              <a:t>g/L (goal 0 </a:t>
            </a:r>
            <a:r>
              <a:rPr lang="el-GR" altLang="en-US" dirty="0"/>
              <a:t>μ</a:t>
            </a:r>
            <a:r>
              <a:rPr lang="en-US" altLang="en-US" dirty="0"/>
              <a:t>g/L)</a:t>
            </a:r>
          </a:p>
          <a:p>
            <a:pPr marL="342900" marR="0" lvl="0" indent="-342900" algn="l" defTabSz="914400" rtl="0" eaLnBrk="0" fontAlgn="base" latinLnBrk="0" hangingPunct="0">
              <a:lnSpc>
                <a:spcPct val="100000"/>
              </a:lnSpc>
              <a:spcBef>
                <a:spcPct val="20000"/>
              </a:spcBef>
              <a:spcAft>
                <a:spcPct val="0"/>
              </a:spcAft>
              <a:buClr>
                <a:srgbClr val="FFFF99"/>
              </a:buClr>
              <a:buSzPct val="125000"/>
              <a:buFont typeface="Wingdings" panose="05000000000000000000" pitchFamily="2" charset="2"/>
              <a:buChar char="§"/>
              <a:tabLst/>
              <a:defRPr/>
            </a:pPr>
            <a:r>
              <a:rPr kumimoji="0" lang="en-US" sz="2800" b="1" i="0" u="none" strike="noStrike" kern="0" cap="none" spc="0" normalizeH="0" baseline="0" noProof="0" dirty="0">
                <a:ln>
                  <a:noFill/>
                </a:ln>
                <a:solidFill>
                  <a:srgbClr val="FFFFFF"/>
                </a:solidFill>
                <a:effectLst/>
                <a:uLnTx/>
                <a:uFillTx/>
                <a:latin typeface="Arial"/>
                <a:ea typeface="+mn-ea"/>
                <a:cs typeface="+mn-cs"/>
              </a:rPr>
              <a:t>Since 2008, new drinking water wells tested for arsenic</a:t>
            </a:r>
          </a:p>
          <a:p>
            <a:pPr lvl="0">
              <a:defRPr/>
            </a:pPr>
            <a:r>
              <a:rPr kumimoji="0" lang="en-US" sz="2800" b="1" i="0" u="none" strike="noStrike" kern="0" cap="none" spc="0" normalizeH="0" baseline="0" noProof="0" dirty="0">
                <a:ln>
                  <a:noFill/>
                </a:ln>
                <a:solidFill>
                  <a:srgbClr val="FFFFFF"/>
                </a:solidFill>
                <a:effectLst/>
                <a:uLnTx/>
                <a:uFillTx/>
                <a:latin typeface="Arial"/>
                <a:ea typeface="+mn-ea"/>
                <a:cs typeface="+mn-cs"/>
              </a:rPr>
              <a:t>About 60K new wells tested so far</a:t>
            </a:r>
          </a:p>
          <a:p>
            <a:pPr marL="742950" marR="0" lvl="1" indent="-285750" algn="l" defTabSz="914400" rtl="0" eaLnBrk="0" fontAlgn="base" latinLnBrk="0" hangingPunct="0">
              <a:lnSpc>
                <a:spcPct val="100000"/>
              </a:lnSpc>
              <a:spcBef>
                <a:spcPct val="20000"/>
              </a:spcBef>
              <a:spcAft>
                <a:spcPct val="0"/>
              </a:spcAft>
              <a:buClr>
                <a:srgbClr val="FFFF99"/>
              </a:buClr>
              <a:buSzPct val="125000"/>
              <a:buFont typeface="Wingdings" panose="05000000000000000000" pitchFamily="2" charset="2"/>
              <a:buChar char="§"/>
              <a:tabLst/>
              <a:defRPr/>
            </a:pPr>
            <a:r>
              <a:rPr kumimoji="0" lang="en-US" sz="2400" b="1" i="0" u="none" strike="noStrike" kern="0" cap="none" spc="0" normalizeH="0" baseline="0" noProof="0" dirty="0">
                <a:ln>
                  <a:noFill/>
                </a:ln>
                <a:solidFill>
                  <a:srgbClr val="FFFFFF"/>
                </a:solidFill>
                <a:effectLst/>
                <a:uLnTx/>
                <a:uFillTx/>
                <a:latin typeface="Arial"/>
              </a:rPr>
              <a:t>≈11% &gt;10 </a:t>
            </a:r>
            <a:r>
              <a:rPr kumimoji="0" lang="el-GR" sz="2400" b="1" i="0" u="none" strike="noStrike" kern="0" cap="none" spc="0" normalizeH="0" baseline="0" noProof="0" dirty="0">
                <a:ln>
                  <a:noFill/>
                </a:ln>
                <a:solidFill>
                  <a:srgbClr val="FFFFFF"/>
                </a:solidFill>
                <a:effectLst/>
                <a:uLnTx/>
                <a:uFillTx/>
                <a:latin typeface="Arial"/>
              </a:rPr>
              <a:t>μ</a:t>
            </a:r>
            <a:r>
              <a:rPr kumimoji="0" lang="en-US" sz="2400" b="1" i="0" u="none" strike="noStrike" kern="0" cap="none" spc="0" normalizeH="0" baseline="0" noProof="0" dirty="0">
                <a:ln>
                  <a:noFill/>
                </a:ln>
                <a:solidFill>
                  <a:srgbClr val="FFFFFF"/>
                </a:solidFill>
                <a:effectLst/>
                <a:uLnTx/>
                <a:uFillTx/>
                <a:latin typeface="Arial"/>
              </a:rPr>
              <a:t>g/L arsenic</a:t>
            </a:r>
          </a:p>
          <a:p>
            <a:pPr marL="742950" marR="0" lvl="1" indent="-285750" algn="l" defTabSz="914400" rtl="0" eaLnBrk="0" fontAlgn="base" latinLnBrk="0" hangingPunct="0">
              <a:lnSpc>
                <a:spcPct val="100000"/>
              </a:lnSpc>
              <a:spcBef>
                <a:spcPct val="20000"/>
              </a:spcBef>
              <a:spcAft>
                <a:spcPct val="0"/>
              </a:spcAft>
              <a:buClr>
                <a:srgbClr val="FFFF99"/>
              </a:buClr>
              <a:buSzPct val="125000"/>
              <a:buFont typeface="Wingdings" panose="05000000000000000000" pitchFamily="2" charset="2"/>
              <a:buChar char="§"/>
              <a:tabLst/>
              <a:defRPr/>
            </a:pPr>
            <a:r>
              <a:rPr kumimoji="0" lang="el-GR" sz="2400" b="1" i="0" u="none" strike="noStrike" kern="0" cap="none" spc="0" normalizeH="0" baseline="0" noProof="0" dirty="0">
                <a:ln>
                  <a:noFill/>
                </a:ln>
                <a:solidFill>
                  <a:srgbClr val="FFFFFF"/>
                </a:solidFill>
                <a:effectLst/>
                <a:uLnTx/>
                <a:uFillTx/>
                <a:latin typeface="Arial"/>
              </a:rPr>
              <a:t>≈</a:t>
            </a:r>
            <a:r>
              <a:rPr kumimoji="0" lang="en-US" sz="2400" b="1" i="0" u="none" strike="noStrike" kern="0" cap="none" spc="0" normalizeH="0" baseline="0" noProof="0" dirty="0">
                <a:ln>
                  <a:noFill/>
                </a:ln>
                <a:solidFill>
                  <a:srgbClr val="FFFFFF"/>
                </a:solidFill>
                <a:effectLst/>
                <a:uLnTx/>
                <a:uFillTx/>
                <a:latin typeface="Arial"/>
              </a:rPr>
              <a:t>47</a:t>
            </a:r>
            <a:r>
              <a:rPr kumimoji="0" lang="el-GR" sz="2400" b="1" i="0" u="none" strike="noStrike" kern="0" cap="none" spc="0" normalizeH="0" baseline="0" noProof="0" dirty="0">
                <a:ln>
                  <a:noFill/>
                </a:ln>
                <a:solidFill>
                  <a:srgbClr val="FFFFFF"/>
                </a:solidFill>
                <a:effectLst/>
                <a:uLnTx/>
                <a:uFillTx/>
                <a:latin typeface="Arial"/>
              </a:rPr>
              <a:t>% &gt;</a:t>
            </a:r>
            <a:r>
              <a:rPr kumimoji="0" lang="en-US" sz="2400" b="1" i="0" u="none" strike="noStrike" kern="0" cap="none" spc="0" normalizeH="0" baseline="0" noProof="0" dirty="0">
                <a:ln>
                  <a:noFill/>
                </a:ln>
                <a:solidFill>
                  <a:srgbClr val="FFFFFF"/>
                </a:solidFill>
                <a:effectLst/>
                <a:uLnTx/>
                <a:uFillTx/>
                <a:latin typeface="Arial"/>
              </a:rPr>
              <a:t>2</a:t>
            </a:r>
            <a:r>
              <a:rPr kumimoji="0" lang="el-GR" sz="2400" b="1" i="0" u="none" strike="noStrike" kern="0" cap="none" spc="0" normalizeH="0" baseline="0" noProof="0" dirty="0">
                <a:ln>
                  <a:noFill/>
                </a:ln>
                <a:solidFill>
                  <a:srgbClr val="FFFFFF"/>
                </a:solidFill>
                <a:effectLst/>
                <a:uLnTx/>
                <a:uFillTx/>
                <a:latin typeface="Arial"/>
              </a:rPr>
              <a:t> μ</a:t>
            </a:r>
            <a:r>
              <a:rPr kumimoji="0" lang="en-US" sz="2400" b="1" i="0" u="none" strike="noStrike" kern="0" cap="none" spc="0" normalizeH="0" baseline="0" noProof="0" dirty="0">
                <a:ln>
                  <a:noFill/>
                </a:ln>
                <a:solidFill>
                  <a:srgbClr val="FFFFFF"/>
                </a:solidFill>
                <a:effectLst/>
                <a:uLnTx/>
                <a:uFillTx/>
                <a:latin typeface="Arial"/>
              </a:rPr>
              <a:t>g/L arsenic</a:t>
            </a:r>
          </a:p>
          <a:p>
            <a:pPr>
              <a:defRPr/>
            </a:pPr>
            <a:r>
              <a:rPr lang="en-US" altLang="en-US" dirty="0"/>
              <a:t>About 1 million MN domestic wells</a:t>
            </a:r>
          </a:p>
          <a:p>
            <a:pPr lvl="1" indent="-342900">
              <a:defRPr/>
            </a:pPr>
            <a:r>
              <a:rPr kumimoji="0" lang="en-US" b="1" i="0" u="none" strike="noStrike" kern="0" cap="none" spc="0" normalizeH="0" baseline="0" noProof="0" dirty="0">
                <a:ln>
                  <a:noFill/>
                </a:ln>
                <a:solidFill>
                  <a:srgbClr val="FFFFFF"/>
                </a:solidFill>
                <a:effectLst/>
                <a:uLnTx/>
                <a:uFillTx/>
                <a:latin typeface="Arial"/>
                <a:ea typeface="+mn-ea"/>
                <a:cs typeface="+mn-cs"/>
              </a:rPr>
              <a:t>≈150,000 domestic well users &gt;10 </a:t>
            </a:r>
            <a:r>
              <a:rPr kumimoji="0" lang="en-US" b="1" i="0" u="none" strike="noStrike" kern="0" cap="none" spc="0" normalizeH="0" baseline="0" noProof="0" dirty="0" err="1">
                <a:ln>
                  <a:noFill/>
                </a:ln>
                <a:solidFill>
                  <a:srgbClr val="FFFFFF"/>
                </a:solidFill>
                <a:effectLst/>
                <a:uLnTx/>
                <a:uFillTx/>
                <a:latin typeface="Arial"/>
                <a:ea typeface="+mn-ea"/>
                <a:cs typeface="+mn-cs"/>
              </a:rPr>
              <a:t>μg</a:t>
            </a:r>
            <a:r>
              <a:rPr kumimoji="0" lang="en-US" b="1" i="0" u="none" strike="noStrike" kern="0" cap="none" spc="0" normalizeH="0" baseline="0" noProof="0" dirty="0">
                <a:ln>
                  <a:noFill/>
                </a:ln>
                <a:solidFill>
                  <a:srgbClr val="FFFFFF"/>
                </a:solidFill>
                <a:effectLst/>
                <a:uLnTx/>
                <a:uFillTx/>
                <a:latin typeface="Arial"/>
                <a:ea typeface="+mn-ea"/>
                <a:cs typeface="+mn-cs"/>
              </a:rPr>
              <a:t>/L </a:t>
            </a:r>
          </a:p>
          <a:p>
            <a:pPr lvl="1" indent="-342900">
              <a:defRPr/>
            </a:pPr>
            <a:r>
              <a:rPr kumimoji="0" lang="en-US" b="1" i="0" u="none" strike="noStrike" kern="0" cap="none" spc="0" normalizeH="0" baseline="0" noProof="0" dirty="0">
                <a:ln>
                  <a:noFill/>
                </a:ln>
                <a:solidFill>
                  <a:srgbClr val="FFFFFF"/>
                </a:solidFill>
                <a:effectLst/>
                <a:uLnTx/>
                <a:uFillTx/>
                <a:latin typeface="Arial"/>
                <a:ea typeface="+mn-ea"/>
                <a:cs typeface="+mn-cs"/>
              </a:rPr>
              <a:t>&gt;500,000 &gt; 2</a:t>
            </a:r>
            <a:r>
              <a:rPr kumimoji="0" lang="el-GR" b="1" i="0" u="none" strike="noStrike" kern="0" cap="none" spc="0" normalizeH="0" baseline="0" noProof="0" dirty="0">
                <a:ln>
                  <a:noFill/>
                </a:ln>
                <a:solidFill>
                  <a:srgbClr val="FFFFFF"/>
                </a:solidFill>
                <a:effectLst/>
                <a:uLnTx/>
                <a:uFillTx/>
                <a:latin typeface="Arial"/>
                <a:ea typeface="+mn-ea"/>
                <a:cs typeface="+mn-cs"/>
              </a:rPr>
              <a:t> μ</a:t>
            </a:r>
            <a:r>
              <a:rPr kumimoji="0" lang="en-US" b="1" i="0" u="none" strike="noStrike" kern="0" cap="none" spc="0" normalizeH="0" baseline="0" noProof="0" dirty="0">
                <a:ln>
                  <a:noFill/>
                </a:ln>
                <a:solidFill>
                  <a:srgbClr val="FFFFFF"/>
                </a:solidFill>
                <a:effectLst/>
                <a:uLnTx/>
                <a:uFillTx/>
                <a:latin typeface="Arial"/>
                <a:ea typeface="+mn-ea"/>
                <a:cs typeface="+mn-cs"/>
              </a:rPr>
              <a:t>g/L </a:t>
            </a:r>
          </a:p>
        </p:txBody>
      </p:sp>
      <p:sp>
        <p:nvSpPr>
          <p:cNvPr id="7" name="TextBox 6">
            <a:extLst>
              <a:ext uri="{FF2B5EF4-FFF2-40B4-BE49-F238E27FC236}">
                <a16:creationId xmlns:a16="http://schemas.microsoft.com/office/drawing/2014/main" id="{0213E117-801C-49A7-B8A2-FAE96F8EF251}"/>
              </a:ext>
              <a:ext uri="{C183D7F6-B498-43B3-948B-1728B52AA6E4}">
                <adec:decorative xmlns:adec="http://schemas.microsoft.com/office/drawing/2017/decorative" val="1"/>
              </a:ext>
            </a:extLst>
          </p:cNvPr>
          <p:cNvSpPr txBox="1"/>
          <p:nvPr/>
        </p:nvSpPr>
        <p:spPr>
          <a:xfrm>
            <a:off x="7467600" y="6273576"/>
            <a:ext cx="4615366" cy="461665"/>
          </a:xfrm>
          <a:prstGeom prst="rect">
            <a:avLst/>
          </a:prstGeom>
          <a:noFill/>
        </p:spPr>
        <p:txBody>
          <a:bodyPr wrap="none" rtlCol="0">
            <a:spAutoFit/>
          </a:bodyPr>
          <a:lstStyle/>
          <a:p>
            <a:r>
              <a:rPr lang="en-US" sz="1200" dirty="0">
                <a:solidFill>
                  <a:schemeClr val="accent3"/>
                </a:solidFill>
              </a:rPr>
              <a:t>Source: MN Department of Health website at  </a:t>
            </a:r>
          </a:p>
          <a:p>
            <a:r>
              <a:rPr lang="en-US" sz="1200" dirty="0">
                <a:solidFill>
                  <a:schemeClr val="accent3"/>
                </a:solidFill>
              </a:rPr>
              <a:t>https://mndatamaps.web.health.state.mn.us/interactive/wells.html</a:t>
            </a:r>
          </a:p>
        </p:txBody>
      </p:sp>
      <p:grpSp>
        <p:nvGrpSpPr>
          <p:cNvPr id="6" name="Group 5">
            <a:extLst>
              <a:ext uri="{FF2B5EF4-FFF2-40B4-BE49-F238E27FC236}">
                <a16:creationId xmlns:a16="http://schemas.microsoft.com/office/drawing/2014/main" id="{94D2FF79-3352-4281-AFE7-C945E126ADF2}"/>
              </a:ext>
              <a:ext uri="{C183D7F6-B498-43B3-948B-1728B52AA6E4}">
                <adec:decorative xmlns:adec="http://schemas.microsoft.com/office/drawing/2017/decorative" val="1"/>
              </a:ext>
            </a:extLst>
          </p:cNvPr>
          <p:cNvGrpSpPr>
            <a:grpSpLocks noChangeAspect="1"/>
          </p:cNvGrpSpPr>
          <p:nvPr/>
        </p:nvGrpSpPr>
        <p:grpSpPr>
          <a:xfrm>
            <a:off x="7467600" y="1235534"/>
            <a:ext cx="4495800" cy="5024347"/>
            <a:chOff x="4998105" y="2209800"/>
            <a:chExt cx="4185722" cy="4648200"/>
          </a:xfrm>
        </p:grpSpPr>
        <p:pic>
          <p:nvPicPr>
            <p:cNvPr id="3" name="Picture 2">
              <a:extLst>
                <a:ext uri="{FF2B5EF4-FFF2-40B4-BE49-F238E27FC236}">
                  <a16:creationId xmlns:a16="http://schemas.microsoft.com/office/drawing/2014/main" id="{6D12A2E0-8E3A-43E8-AFD4-64C90B97137D}"/>
                </a:ext>
              </a:extLst>
            </p:cNvPr>
            <p:cNvPicPr>
              <a:picLocks noChangeAspect="1"/>
            </p:cNvPicPr>
            <p:nvPr/>
          </p:nvPicPr>
          <p:blipFill>
            <a:blip r:embed="rId3"/>
            <a:stretch>
              <a:fillRect/>
            </a:stretch>
          </p:blipFill>
          <p:spPr>
            <a:xfrm>
              <a:off x="4998105" y="2209800"/>
              <a:ext cx="4185722" cy="4648200"/>
            </a:xfrm>
            <a:prstGeom prst="rect">
              <a:avLst/>
            </a:prstGeom>
          </p:spPr>
        </p:pic>
        <p:pic>
          <p:nvPicPr>
            <p:cNvPr id="5" name="Picture 4">
              <a:extLst>
                <a:ext uri="{FF2B5EF4-FFF2-40B4-BE49-F238E27FC236}">
                  <a16:creationId xmlns:a16="http://schemas.microsoft.com/office/drawing/2014/main" id="{3A8B0D6F-7D93-47A8-8A01-E8813D46717C}"/>
                </a:ext>
              </a:extLst>
            </p:cNvPr>
            <p:cNvPicPr>
              <a:picLocks noChangeAspect="1"/>
            </p:cNvPicPr>
            <p:nvPr/>
          </p:nvPicPr>
          <p:blipFill>
            <a:blip r:embed="rId4"/>
            <a:stretch>
              <a:fillRect/>
            </a:stretch>
          </p:blipFill>
          <p:spPr>
            <a:xfrm>
              <a:off x="7620000" y="5044305"/>
              <a:ext cx="1563827" cy="875743"/>
            </a:xfrm>
            <a:prstGeom prst="rect">
              <a:avLst/>
            </a:prstGeom>
          </p:spPr>
        </p:pic>
      </p:grpSp>
      <p:sp>
        <p:nvSpPr>
          <p:cNvPr id="8" name="TextBox 7">
            <a:extLst>
              <a:ext uri="{FF2B5EF4-FFF2-40B4-BE49-F238E27FC236}">
                <a16:creationId xmlns:a16="http://schemas.microsoft.com/office/drawing/2014/main" id="{5825C78D-52A5-406A-8F06-CFAFBC59B8A2}"/>
              </a:ext>
              <a:ext uri="{C183D7F6-B498-43B3-948B-1728B52AA6E4}">
                <adec:decorative xmlns:adec="http://schemas.microsoft.com/office/drawing/2017/decorative" val="1"/>
              </a:ext>
            </a:extLst>
          </p:cNvPr>
          <p:cNvSpPr txBox="1"/>
          <p:nvPr/>
        </p:nvSpPr>
        <p:spPr>
          <a:xfrm>
            <a:off x="2667000" y="6029048"/>
            <a:ext cx="2700932" cy="461665"/>
          </a:xfrm>
          <a:prstGeom prst="rect">
            <a:avLst/>
          </a:prstGeom>
          <a:noFill/>
        </p:spPr>
        <p:txBody>
          <a:bodyPr wrap="none" rtlCol="0">
            <a:spAutoFit/>
          </a:bodyPr>
          <a:lstStyle/>
          <a:p>
            <a:r>
              <a:rPr lang="en-US" sz="1200" dirty="0">
                <a:solidFill>
                  <a:schemeClr val="accent3"/>
                </a:solidFill>
              </a:rPr>
              <a:t>Sources: MN Department of Health, </a:t>
            </a:r>
            <a:br>
              <a:rPr lang="en-US" sz="1200" dirty="0">
                <a:solidFill>
                  <a:schemeClr val="accent3"/>
                </a:solidFill>
              </a:rPr>
            </a:br>
            <a:r>
              <a:rPr lang="en-US" sz="1200" dirty="0">
                <a:solidFill>
                  <a:schemeClr val="accent3"/>
                </a:solidFill>
              </a:rPr>
              <a:t>US Environmental Protection Agency</a:t>
            </a:r>
          </a:p>
        </p:txBody>
      </p:sp>
    </p:spTree>
    <p:extLst>
      <p:ext uri="{BB962C8B-B14F-4D97-AF65-F5344CB8AC3E}">
        <p14:creationId xmlns:p14="http://schemas.microsoft.com/office/powerpoint/2010/main" val="113303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B68680-E4A0-4D3F-A73E-473CC7ACA2C6}"/>
              </a:ext>
            </a:extLst>
          </p:cNvPr>
          <p:cNvSpPr>
            <a:spLocks noGrp="1"/>
          </p:cNvSpPr>
          <p:nvPr>
            <p:ph type="title"/>
          </p:nvPr>
        </p:nvSpPr>
        <p:spPr/>
        <p:txBody>
          <a:bodyPr/>
          <a:lstStyle/>
          <a:p>
            <a:r>
              <a:rPr lang="en-US" dirty="0"/>
              <a:t>What have we studied so far?</a:t>
            </a:r>
          </a:p>
        </p:txBody>
      </p:sp>
      <p:sp>
        <p:nvSpPr>
          <p:cNvPr id="7" name="Content Placeholder 6">
            <a:extLst>
              <a:ext uri="{FF2B5EF4-FFF2-40B4-BE49-F238E27FC236}">
                <a16:creationId xmlns:a16="http://schemas.microsoft.com/office/drawing/2014/main" id="{703CC5C5-FDD5-4DC5-A60D-12476DFFDC81}"/>
              </a:ext>
            </a:extLst>
          </p:cNvPr>
          <p:cNvSpPr>
            <a:spLocks noGrp="1"/>
          </p:cNvSpPr>
          <p:nvPr>
            <p:ph sz="half" idx="1"/>
          </p:nvPr>
        </p:nvSpPr>
        <p:spPr>
          <a:xfrm>
            <a:off x="508000" y="1371600"/>
            <a:ext cx="5740400" cy="4495800"/>
          </a:xfrm>
        </p:spPr>
        <p:txBody>
          <a:bodyPr/>
          <a:lstStyle/>
          <a:p>
            <a:r>
              <a:rPr lang="en-US" dirty="0"/>
              <a:t>How does the process of well drilling affect aquifer geochemistry?</a:t>
            </a:r>
          </a:p>
          <a:p>
            <a:r>
              <a:rPr lang="en-US" dirty="0"/>
              <a:t>Do arsenic concentrations change over time?</a:t>
            </a:r>
          </a:p>
          <a:p>
            <a:r>
              <a:rPr lang="en-US" dirty="0"/>
              <a:t>How do sampling methods affect arsenic measurements?</a:t>
            </a:r>
          </a:p>
          <a:p>
            <a:r>
              <a:rPr lang="en-US" dirty="0"/>
              <a:t>What well construction choices affect arsenic?</a:t>
            </a:r>
          </a:p>
        </p:txBody>
      </p:sp>
      <p:pic>
        <p:nvPicPr>
          <p:cNvPr id="15" name="Picture 14" descr="Image of men taking a sample collection from a new drinking water well">
            <a:extLst>
              <a:ext uri="{FF2B5EF4-FFF2-40B4-BE49-F238E27FC236}">
                <a16:creationId xmlns:a16="http://schemas.microsoft.com/office/drawing/2014/main" id="{00504845-5950-417F-81D2-67A132CB38FF}"/>
              </a:ext>
            </a:extLst>
          </p:cNvPr>
          <p:cNvPicPr>
            <a:picLocks noChangeAspect="1"/>
          </p:cNvPicPr>
          <p:nvPr/>
        </p:nvPicPr>
        <p:blipFill>
          <a:blip r:embed="rId2"/>
          <a:stretch>
            <a:fillRect/>
          </a:stretch>
        </p:blipFill>
        <p:spPr>
          <a:xfrm>
            <a:off x="6843132" y="1655202"/>
            <a:ext cx="4725698" cy="3547595"/>
          </a:xfrm>
          <a:prstGeom prst="rect">
            <a:avLst/>
          </a:prstGeom>
        </p:spPr>
      </p:pic>
      <p:sp>
        <p:nvSpPr>
          <p:cNvPr id="16" name="TextBox 15">
            <a:extLst>
              <a:ext uri="{FF2B5EF4-FFF2-40B4-BE49-F238E27FC236}">
                <a16:creationId xmlns:a16="http://schemas.microsoft.com/office/drawing/2014/main" id="{65AA804D-79CC-4259-9F20-1F7FC7D262D2}"/>
              </a:ext>
            </a:extLst>
          </p:cNvPr>
          <p:cNvSpPr txBox="1"/>
          <p:nvPr/>
        </p:nvSpPr>
        <p:spPr>
          <a:xfrm>
            <a:off x="6980176" y="5212196"/>
            <a:ext cx="4135774" cy="461665"/>
          </a:xfrm>
          <a:prstGeom prst="rect">
            <a:avLst/>
          </a:prstGeom>
          <a:noFill/>
        </p:spPr>
        <p:txBody>
          <a:bodyPr wrap="square" rtlCol="0">
            <a:spAutoFit/>
          </a:bodyPr>
          <a:lstStyle/>
          <a:p>
            <a:r>
              <a:rPr lang="en-US" sz="1200" dirty="0">
                <a:solidFill>
                  <a:schemeClr val="bg1"/>
                </a:solidFill>
              </a:rPr>
              <a:t>Sample collection from a new drinking water well</a:t>
            </a:r>
            <a:br>
              <a:rPr lang="en-US" sz="1200" dirty="0">
                <a:solidFill>
                  <a:schemeClr val="bg1"/>
                </a:solidFill>
              </a:rPr>
            </a:br>
            <a:r>
              <a:rPr lang="en-US" sz="1200" dirty="0">
                <a:solidFill>
                  <a:schemeClr val="bg1"/>
                </a:solidFill>
              </a:rPr>
              <a:t>Erickson et al., 2018a; 2019</a:t>
            </a:r>
          </a:p>
        </p:txBody>
      </p:sp>
    </p:spTree>
    <p:extLst>
      <p:ext uri="{BB962C8B-B14F-4D97-AF65-F5344CB8AC3E}">
        <p14:creationId xmlns:p14="http://schemas.microsoft.com/office/powerpoint/2010/main" val="308830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p:txBody>
          <a:bodyPr/>
          <a:lstStyle/>
          <a:p>
            <a:r>
              <a:rPr lang="en-US" dirty="0"/>
              <a:t>What have we learned so far?</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609600" y="1304798"/>
            <a:ext cx="6248400" cy="4562601"/>
          </a:xfrm>
        </p:spPr>
        <p:txBody>
          <a:bodyPr/>
          <a:lstStyle/>
          <a:p>
            <a:r>
              <a:rPr lang="en-US" dirty="0"/>
              <a:t>Well drilling disturbs aquifer geochemistry for more than one year</a:t>
            </a:r>
          </a:p>
          <a:p>
            <a:r>
              <a:rPr lang="en-US" dirty="0"/>
              <a:t>Arsenic concentrations go up over time in many new wells</a:t>
            </a:r>
          </a:p>
          <a:p>
            <a:r>
              <a:rPr lang="en-US" dirty="0"/>
              <a:t>Sampling protocols influence variability in measured arsenic concentration</a:t>
            </a:r>
          </a:p>
          <a:p>
            <a:r>
              <a:rPr lang="en-US" dirty="0"/>
              <a:t>Very high arsenic concentrations happen sometimes</a:t>
            </a:r>
          </a:p>
          <a:p>
            <a:pPr marL="0" indent="0">
              <a:buNone/>
            </a:pPr>
            <a:endParaRPr lang="en-US" dirty="0"/>
          </a:p>
        </p:txBody>
      </p:sp>
      <p:pic>
        <p:nvPicPr>
          <p:cNvPr id="6" name="Picture 5">
            <a:extLst>
              <a:ext uri="{FF2B5EF4-FFF2-40B4-BE49-F238E27FC236}">
                <a16:creationId xmlns:a16="http://schemas.microsoft.com/office/drawing/2014/main" id="{05E3A55A-2F29-49CC-B6D8-64CCD9EA072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952973" y="1143000"/>
            <a:ext cx="4731027" cy="2667000"/>
          </a:xfrm>
          <a:prstGeom prst="rect">
            <a:avLst/>
          </a:prstGeom>
        </p:spPr>
      </p:pic>
      <p:pic>
        <p:nvPicPr>
          <p:cNvPr id="7" name="Picture 6">
            <a:extLst>
              <a:ext uri="{FF2B5EF4-FFF2-40B4-BE49-F238E27FC236}">
                <a16:creationId xmlns:a16="http://schemas.microsoft.com/office/drawing/2014/main" id="{E15B4DB4-F36E-45AB-A80C-C39BDB15F67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295845" y="4318143"/>
            <a:ext cx="2045281" cy="1560738"/>
          </a:xfrm>
          <a:prstGeom prst="rect">
            <a:avLst/>
          </a:prstGeom>
        </p:spPr>
      </p:pic>
      <p:sp>
        <p:nvSpPr>
          <p:cNvPr id="8" name="TextBox 7">
            <a:extLst>
              <a:ext uri="{FF2B5EF4-FFF2-40B4-BE49-F238E27FC236}">
                <a16:creationId xmlns:a16="http://schemas.microsoft.com/office/drawing/2014/main" id="{673E25BA-D313-4F7B-A61A-AA690D21FAB3}"/>
              </a:ext>
              <a:ext uri="{C183D7F6-B498-43B3-948B-1728B52AA6E4}">
                <adec:decorative xmlns:adec="http://schemas.microsoft.com/office/drawing/2017/decorative" val="1"/>
              </a:ext>
            </a:extLst>
          </p:cNvPr>
          <p:cNvSpPr txBox="1"/>
          <p:nvPr/>
        </p:nvSpPr>
        <p:spPr>
          <a:xfrm>
            <a:off x="3048000" y="5876797"/>
            <a:ext cx="2428870" cy="276999"/>
          </a:xfrm>
          <a:prstGeom prst="rect">
            <a:avLst/>
          </a:prstGeom>
          <a:noFill/>
        </p:spPr>
        <p:txBody>
          <a:bodyPr wrap="none" rtlCol="0">
            <a:spAutoFit/>
          </a:bodyPr>
          <a:lstStyle/>
          <a:p>
            <a:r>
              <a:rPr lang="en-US" sz="1200" dirty="0">
                <a:solidFill>
                  <a:schemeClr val="accent3"/>
                </a:solidFill>
              </a:rPr>
              <a:t>Erickson et al., 2018, 2019, 2021</a:t>
            </a:r>
          </a:p>
        </p:txBody>
      </p:sp>
    </p:spTree>
    <p:extLst>
      <p:ext uri="{BB962C8B-B14F-4D97-AF65-F5344CB8AC3E}">
        <p14:creationId xmlns:p14="http://schemas.microsoft.com/office/powerpoint/2010/main" val="204781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have we learned?</a:t>
            </a:r>
          </a:p>
        </p:txBody>
      </p:sp>
      <p:sp>
        <p:nvSpPr>
          <p:cNvPr id="4" name="TextBox 3">
            <a:extLst>
              <a:ext uri="{FF2B5EF4-FFF2-40B4-BE49-F238E27FC236}">
                <a16:creationId xmlns:a16="http://schemas.microsoft.com/office/drawing/2014/main" id="{44E43A2B-8965-4417-82CD-6873DCBD31FB}"/>
              </a:ext>
            </a:extLst>
          </p:cNvPr>
          <p:cNvSpPr txBox="1"/>
          <p:nvPr/>
        </p:nvSpPr>
        <p:spPr>
          <a:xfrm>
            <a:off x="590811" y="5742495"/>
            <a:ext cx="9456263" cy="276999"/>
          </a:xfrm>
          <a:prstGeom prst="rect">
            <a:avLst/>
          </a:prstGeom>
          <a:noFill/>
        </p:spPr>
        <p:txBody>
          <a:bodyPr wrap="square" rtlCol="0">
            <a:spAutoFit/>
          </a:bodyPr>
          <a:lstStyle/>
          <a:p>
            <a:r>
              <a:rPr lang="en-US" sz="1200" dirty="0">
                <a:solidFill>
                  <a:schemeClr val="bg1"/>
                </a:solidFill>
              </a:rPr>
              <a:t>Erickson et al, 2021, </a:t>
            </a:r>
            <a:r>
              <a:rPr lang="en-US" sz="1200" i="1" dirty="0">
                <a:solidFill>
                  <a:schemeClr val="bg1"/>
                </a:solidFill>
              </a:rPr>
              <a:t>J. Hazardous Materials - Virtual Special issue Managing arsenic in the environment: From source to sink</a:t>
            </a:r>
          </a:p>
        </p:txBody>
      </p:sp>
      <p:pic>
        <p:nvPicPr>
          <p:cNvPr id="5" name="Picture 4" descr="Image regarding arsenic concentration drilling day">
            <a:extLst>
              <a:ext uri="{FF2B5EF4-FFF2-40B4-BE49-F238E27FC236}">
                <a16:creationId xmlns:a16="http://schemas.microsoft.com/office/drawing/2014/main" id="{0EC6DD96-D77F-43CF-8827-ACA7304AD465}"/>
              </a:ext>
            </a:extLst>
          </p:cNvPr>
          <p:cNvPicPr>
            <a:picLocks noChangeAspect="1"/>
          </p:cNvPicPr>
          <p:nvPr/>
        </p:nvPicPr>
        <p:blipFill rotWithShape="1">
          <a:blip r:embed="rId2"/>
          <a:srcRect r="52974"/>
          <a:stretch/>
        </p:blipFill>
        <p:spPr>
          <a:xfrm>
            <a:off x="590811" y="1170495"/>
            <a:ext cx="5124189" cy="4468305"/>
          </a:xfrm>
          <a:prstGeom prst="rect">
            <a:avLst/>
          </a:prstGeom>
          <a:ln w="15875">
            <a:solidFill>
              <a:schemeClr val="tx1"/>
            </a:solidFill>
          </a:ln>
        </p:spPr>
      </p:pic>
      <p:pic>
        <p:nvPicPr>
          <p:cNvPr id="6" name="Picture 5" descr="Arsenic concentration drilling day versus concentration after 15 months">
            <a:extLst>
              <a:ext uri="{FF2B5EF4-FFF2-40B4-BE49-F238E27FC236}">
                <a16:creationId xmlns:a16="http://schemas.microsoft.com/office/drawing/2014/main" id="{AD2922E5-0D42-49C6-BF0B-BF47FEE8A058}"/>
              </a:ext>
            </a:extLst>
          </p:cNvPr>
          <p:cNvPicPr>
            <a:picLocks noChangeAspect="1"/>
          </p:cNvPicPr>
          <p:nvPr/>
        </p:nvPicPr>
        <p:blipFill>
          <a:blip r:embed="rId3"/>
          <a:stretch>
            <a:fillRect/>
          </a:stretch>
        </p:blipFill>
        <p:spPr>
          <a:xfrm>
            <a:off x="578285" y="1151980"/>
            <a:ext cx="10931075" cy="4505334"/>
          </a:xfrm>
          <a:prstGeom prst="rect">
            <a:avLst/>
          </a:prstGeom>
        </p:spPr>
      </p:pic>
    </p:spTree>
    <p:extLst>
      <p:ext uri="{BB962C8B-B14F-4D97-AF65-F5344CB8AC3E}">
        <p14:creationId xmlns:p14="http://schemas.microsoft.com/office/powerpoint/2010/main" val="70491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6C7B8-A089-40FD-BC0B-AA1520DB0FF3}"/>
              </a:ext>
              <a:ext uri="{C183D7F6-B498-43B3-948B-1728B52AA6E4}">
                <adec:decorative xmlns:adec="http://schemas.microsoft.com/office/drawing/2017/decorative" val="1"/>
              </a:ext>
            </a:extLst>
          </p:cNvPr>
          <p:cNvSpPr/>
          <p:nvPr/>
        </p:nvSpPr>
        <p:spPr bwMode="auto">
          <a:xfrm>
            <a:off x="10872788" y="457200"/>
            <a:ext cx="1233160" cy="3810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
        <p:nvSpPr>
          <p:cNvPr id="10242" name="Title 1">
            <a:extLst>
              <a:ext uri="{FF2B5EF4-FFF2-40B4-BE49-F238E27FC236}">
                <a16:creationId xmlns:a16="http://schemas.microsoft.com/office/drawing/2014/main" id="{044ACCF5-C820-4A4D-BFBC-B509531E2AE9}"/>
              </a:ext>
              <a:ext uri="{C183D7F6-B498-43B3-948B-1728B52AA6E4}">
                <adec:decorative xmlns:adec="http://schemas.microsoft.com/office/drawing/2017/decorative" val="1"/>
              </a:ext>
            </a:extLst>
          </p:cNvPr>
          <p:cNvSpPr>
            <a:spLocks noGrp="1"/>
          </p:cNvSpPr>
          <p:nvPr>
            <p:ph type="title"/>
          </p:nvPr>
        </p:nvSpPr>
        <p:spPr/>
        <p:txBody>
          <a:bodyPr/>
          <a:lstStyle/>
          <a:p>
            <a:r>
              <a:rPr lang="en-US" altLang="en-US" dirty="0"/>
              <a:t>What have we learned?</a:t>
            </a:r>
            <a:r>
              <a:rPr lang="en-US" altLang="en-US" sz="800" dirty="0"/>
              <a:t>2</a:t>
            </a:r>
          </a:p>
        </p:txBody>
      </p:sp>
      <p:cxnSp>
        <p:nvCxnSpPr>
          <p:cNvPr id="3" name="Straight Arrow Connector 2">
            <a:extLst>
              <a:ext uri="{FF2B5EF4-FFF2-40B4-BE49-F238E27FC236}">
                <a16:creationId xmlns:a16="http://schemas.microsoft.com/office/drawing/2014/main" id="{EE5AB117-E6E6-4B9B-8F34-5450249181BD}"/>
              </a:ext>
              <a:ext uri="{C183D7F6-B498-43B3-948B-1728B52AA6E4}">
                <adec:decorative xmlns:adec="http://schemas.microsoft.com/office/drawing/2017/decorative" val="1"/>
              </a:ext>
            </a:extLst>
          </p:cNvPr>
          <p:cNvCxnSpPr>
            <a:cxnSpLocks noChangeShapeType="1"/>
          </p:cNvCxnSpPr>
          <p:nvPr/>
        </p:nvCxnSpPr>
        <p:spPr bwMode="auto">
          <a:xfrm>
            <a:off x="8305800" y="2133600"/>
            <a:ext cx="0" cy="609600"/>
          </a:xfrm>
          <a:prstGeom prst="straightConnector1">
            <a:avLst/>
          </a:prstGeom>
          <a:noFill/>
          <a:ln w="28575" algn="ctr">
            <a:solidFill>
              <a:srgbClr val="FF0000"/>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Content Placeholder 3">
            <a:extLst>
              <a:ext uri="{FF2B5EF4-FFF2-40B4-BE49-F238E27FC236}">
                <a16:creationId xmlns:a16="http://schemas.microsoft.com/office/drawing/2014/main" id="{99302956-3726-4192-A4C1-D4A7FCE2F168}"/>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40488" y="1215232"/>
            <a:ext cx="5947624" cy="4710112"/>
          </a:xfrm>
        </p:spPr>
      </p:pic>
      <p:pic>
        <p:nvPicPr>
          <p:cNvPr id="13" name="Content Placeholder 3">
            <a:extLst>
              <a:ext uri="{FF2B5EF4-FFF2-40B4-BE49-F238E27FC236}">
                <a16:creationId xmlns:a16="http://schemas.microsoft.com/office/drawing/2014/main" id="{BB8D4A61-7E5C-4D63-B83E-53A2F2012A0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73270" t="70261" r="14519" b="8810"/>
          <a:stretch>
            <a:fillRect/>
          </a:stretch>
        </p:blipFill>
        <p:spPr bwMode="auto">
          <a:xfrm>
            <a:off x="4800600" y="4477544"/>
            <a:ext cx="1066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Content Placeholder 4">
            <a:extLst>
              <a:ext uri="{FF2B5EF4-FFF2-40B4-BE49-F238E27FC236}">
                <a16:creationId xmlns:a16="http://schemas.microsoft.com/office/drawing/2014/main" id="{C802C1DD-83ED-4FAF-8829-7061621C3E3D}"/>
              </a:ext>
              <a:ext uri="{C183D7F6-B498-43B3-948B-1728B52AA6E4}">
                <adec:decorative xmlns:adec="http://schemas.microsoft.com/office/drawing/2017/decorative" val="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7920038" y="0"/>
            <a:ext cx="4267200" cy="3838575"/>
          </a:xfrm>
        </p:spPr>
      </p:pic>
      <p:cxnSp>
        <p:nvCxnSpPr>
          <p:cNvPr id="5" name="Straight Arrow Connector 4">
            <a:extLst>
              <a:ext uri="{FF2B5EF4-FFF2-40B4-BE49-F238E27FC236}">
                <a16:creationId xmlns:a16="http://schemas.microsoft.com/office/drawing/2014/main" id="{02D75FBD-7258-40AA-81F1-4FAE0876366B}"/>
              </a:ext>
              <a:ext uri="{C183D7F6-B498-43B3-948B-1728B52AA6E4}">
                <adec:decorative xmlns:adec="http://schemas.microsoft.com/office/drawing/2017/decorative" val="1"/>
              </a:ext>
            </a:extLst>
          </p:cNvPr>
          <p:cNvCxnSpPr>
            <a:cxnSpLocks noChangeShapeType="1"/>
          </p:cNvCxnSpPr>
          <p:nvPr/>
        </p:nvCxnSpPr>
        <p:spPr bwMode="auto">
          <a:xfrm>
            <a:off x="10872788" y="2133600"/>
            <a:ext cx="0" cy="457200"/>
          </a:xfrm>
          <a:prstGeom prst="straightConnector1">
            <a:avLst/>
          </a:prstGeom>
          <a:noFill/>
          <a:ln w="28575" algn="ctr">
            <a:solidFill>
              <a:srgbClr val="FF0000"/>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69" name="TextBox 5">
            <a:extLst>
              <a:ext uri="{FF2B5EF4-FFF2-40B4-BE49-F238E27FC236}">
                <a16:creationId xmlns:a16="http://schemas.microsoft.com/office/drawing/2014/main" id="{483C71EC-9134-4841-B36A-A45BF54C2393}"/>
              </a:ext>
              <a:ext uri="{C183D7F6-B498-43B3-948B-1728B52AA6E4}">
                <adec:decorative xmlns:adec="http://schemas.microsoft.com/office/drawing/2017/decorative" val="1"/>
              </a:ext>
            </a:extLst>
          </p:cNvPr>
          <p:cNvSpPr txBox="1">
            <a:spLocks noChangeArrowheads="1"/>
          </p:cNvSpPr>
          <p:nvPr/>
        </p:nvSpPr>
        <p:spPr bwMode="auto">
          <a:xfrm>
            <a:off x="10872788" y="3570288"/>
            <a:ext cx="13192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99"/>
              </a:buClr>
              <a:buSzPct val="125000"/>
              <a:buFont typeface="Wingdings" panose="05000000000000000000" pitchFamily="2" charset="2"/>
              <a:buChar char="§"/>
              <a:defRPr sz="2800" b="1">
                <a:solidFill>
                  <a:schemeClr val="bg1"/>
                </a:solidFill>
                <a:latin typeface="Arial" panose="020B0604020202020204" pitchFamily="34" charset="0"/>
              </a:defRPr>
            </a:lvl1pPr>
            <a:lvl2pPr marL="742950" indent="-285750">
              <a:spcBef>
                <a:spcPct val="20000"/>
              </a:spcBef>
              <a:buClr>
                <a:srgbClr val="FFFF99"/>
              </a:buClr>
              <a:buSzPct val="125000"/>
              <a:buFont typeface="Wingdings" panose="05000000000000000000" pitchFamily="2" charset="2"/>
              <a:buChar char="§"/>
              <a:defRPr sz="2400" b="1">
                <a:solidFill>
                  <a:schemeClr val="bg1"/>
                </a:solidFill>
                <a:latin typeface="Arial" panose="020B0604020202020204" pitchFamily="34" charset="0"/>
              </a:defRPr>
            </a:lvl2pPr>
            <a:lvl3pPr marL="1143000" indent="-228600">
              <a:spcBef>
                <a:spcPct val="20000"/>
              </a:spcBef>
              <a:buClr>
                <a:srgbClr val="FFFF99"/>
              </a:buClr>
              <a:buSzPct val="125000"/>
              <a:buFont typeface="Wingdings" panose="05000000000000000000" pitchFamily="2" charset="2"/>
              <a:buChar char="§"/>
              <a:defRPr sz="2000" b="1">
                <a:solidFill>
                  <a:schemeClr val="bg1"/>
                </a:solidFill>
                <a:latin typeface="Arial" panose="020B0604020202020204" pitchFamily="34" charset="0"/>
              </a:defRPr>
            </a:lvl3pPr>
            <a:lvl4pPr marL="1600200" indent="-228600">
              <a:spcBef>
                <a:spcPct val="20000"/>
              </a:spcBef>
              <a:buClr>
                <a:srgbClr val="FFFF99"/>
              </a:buClr>
              <a:buSzPct val="125000"/>
              <a:buFont typeface="Wingdings" panose="05000000000000000000" pitchFamily="2" charset="2"/>
              <a:buChar char="§"/>
              <a:defRPr b="1">
                <a:solidFill>
                  <a:schemeClr val="bg1"/>
                </a:solidFill>
                <a:latin typeface="Arial" panose="020B0604020202020204" pitchFamily="34" charset="0"/>
              </a:defRPr>
            </a:lvl4pPr>
            <a:lvl5pPr marL="2057400" indent="-228600">
              <a:spcBef>
                <a:spcPct val="20000"/>
              </a:spcBef>
              <a:buClr>
                <a:srgbClr val="FFFF99"/>
              </a:buClr>
              <a:buSzPct val="125000"/>
              <a:buFont typeface="Wingdings" panose="05000000000000000000" pitchFamily="2" charset="2"/>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99"/>
              </a:buClr>
              <a:buSzPct val="125000"/>
              <a:buFont typeface="Wingdings" panose="05000000000000000000" pitchFamily="2" charset="2"/>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99"/>
              </a:buClr>
              <a:buSzPct val="125000"/>
              <a:buFont typeface="Wingdings" panose="05000000000000000000" pitchFamily="2" charset="2"/>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99"/>
              </a:buClr>
              <a:buSzPct val="125000"/>
              <a:buFont typeface="Wingdings" panose="05000000000000000000" pitchFamily="2" charset="2"/>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99"/>
              </a:buClr>
              <a:buSzPct val="125000"/>
              <a:buFont typeface="Wingdings" panose="05000000000000000000" pitchFamily="2" charset="2"/>
              <a:buChar char="§"/>
              <a:defRPr b="1">
                <a:solidFill>
                  <a:schemeClr val="bg1"/>
                </a:solidFill>
                <a:latin typeface="Arial" panose="020B0604020202020204" pitchFamily="34" charset="0"/>
              </a:defRPr>
            </a:lvl9pPr>
          </a:lstStyle>
          <a:p>
            <a:pPr>
              <a:spcBef>
                <a:spcPct val="0"/>
              </a:spcBef>
              <a:buClrTx/>
              <a:buSzTx/>
              <a:buFontTx/>
              <a:buNone/>
            </a:pPr>
            <a:r>
              <a:rPr lang="en-US" altLang="en-US" sz="1400" b="0" dirty="0">
                <a:solidFill>
                  <a:schemeClr val="tx1"/>
                </a:solidFill>
              </a:rPr>
              <a:t>Erickson 2005</a:t>
            </a:r>
          </a:p>
        </p:txBody>
      </p:sp>
      <p:sp>
        <p:nvSpPr>
          <p:cNvPr id="9" name="TextBox 5">
            <a:extLst>
              <a:ext uri="{FF2B5EF4-FFF2-40B4-BE49-F238E27FC236}">
                <a16:creationId xmlns:a16="http://schemas.microsoft.com/office/drawing/2014/main" id="{21D57E8C-132F-4C7E-BBB5-24486D1474BF}"/>
              </a:ext>
              <a:ext uri="{C183D7F6-B498-43B3-948B-1728B52AA6E4}">
                <adec:decorative xmlns:adec="http://schemas.microsoft.com/office/drawing/2017/decorative" val="1"/>
              </a:ext>
            </a:extLst>
          </p:cNvPr>
          <p:cNvSpPr txBox="1">
            <a:spLocks noChangeArrowheads="1"/>
          </p:cNvSpPr>
          <p:nvPr/>
        </p:nvSpPr>
        <p:spPr bwMode="auto">
          <a:xfrm>
            <a:off x="8337550" y="2133600"/>
            <a:ext cx="1547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99"/>
              </a:buClr>
              <a:buSzPct val="125000"/>
              <a:buFont typeface="Wingdings" panose="05000000000000000000" pitchFamily="2" charset="2"/>
              <a:buChar char="§"/>
              <a:defRPr sz="2800" b="1">
                <a:solidFill>
                  <a:schemeClr val="bg1"/>
                </a:solidFill>
                <a:latin typeface="Arial" panose="020B0604020202020204" pitchFamily="34" charset="0"/>
              </a:defRPr>
            </a:lvl1pPr>
            <a:lvl2pPr marL="742950" indent="-285750">
              <a:spcBef>
                <a:spcPct val="20000"/>
              </a:spcBef>
              <a:buClr>
                <a:srgbClr val="FFFF99"/>
              </a:buClr>
              <a:buSzPct val="125000"/>
              <a:buFont typeface="Wingdings" panose="05000000000000000000" pitchFamily="2" charset="2"/>
              <a:buChar char="§"/>
              <a:defRPr sz="2400" b="1">
                <a:solidFill>
                  <a:schemeClr val="bg1"/>
                </a:solidFill>
                <a:latin typeface="Arial" panose="020B0604020202020204" pitchFamily="34" charset="0"/>
              </a:defRPr>
            </a:lvl2pPr>
            <a:lvl3pPr marL="1143000" indent="-228600">
              <a:spcBef>
                <a:spcPct val="20000"/>
              </a:spcBef>
              <a:buClr>
                <a:srgbClr val="FFFF99"/>
              </a:buClr>
              <a:buSzPct val="125000"/>
              <a:buFont typeface="Wingdings" panose="05000000000000000000" pitchFamily="2" charset="2"/>
              <a:buChar char="§"/>
              <a:defRPr sz="2000" b="1">
                <a:solidFill>
                  <a:schemeClr val="bg1"/>
                </a:solidFill>
                <a:latin typeface="Arial" panose="020B0604020202020204" pitchFamily="34" charset="0"/>
              </a:defRPr>
            </a:lvl3pPr>
            <a:lvl4pPr marL="1600200" indent="-228600">
              <a:spcBef>
                <a:spcPct val="20000"/>
              </a:spcBef>
              <a:buClr>
                <a:srgbClr val="FFFF99"/>
              </a:buClr>
              <a:buSzPct val="125000"/>
              <a:buFont typeface="Wingdings" panose="05000000000000000000" pitchFamily="2" charset="2"/>
              <a:buChar char="§"/>
              <a:defRPr b="1">
                <a:solidFill>
                  <a:schemeClr val="bg1"/>
                </a:solidFill>
                <a:latin typeface="Arial" panose="020B0604020202020204" pitchFamily="34" charset="0"/>
              </a:defRPr>
            </a:lvl4pPr>
            <a:lvl5pPr marL="2057400" indent="-228600">
              <a:spcBef>
                <a:spcPct val="20000"/>
              </a:spcBef>
              <a:buClr>
                <a:srgbClr val="FFFF99"/>
              </a:buClr>
              <a:buSzPct val="125000"/>
              <a:buFont typeface="Wingdings" panose="05000000000000000000" pitchFamily="2" charset="2"/>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99"/>
              </a:buClr>
              <a:buSzPct val="125000"/>
              <a:buFont typeface="Wingdings" panose="05000000000000000000" pitchFamily="2" charset="2"/>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99"/>
              </a:buClr>
              <a:buSzPct val="125000"/>
              <a:buFont typeface="Wingdings" panose="05000000000000000000" pitchFamily="2" charset="2"/>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99"/>
              </a:buClr>
              <a:buSzPct val="125000"/>
              <a:buFont typeface="Wingdings" panose="05000000000000000000" pitchFamily="2" charset="2"/>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99"/>
              </a:buClr>
              <a:buSzPct val="125000"/>
              <a:buFont typeface="Wingdings" panose="05000000000000000000" pitchFamily="2" charset="2"/>
              <a:buChar char="§"/>
              <a:defRPr b="1">
                <a:solidFill>
                  <a:schemeClr val="bg1"/>
                </a:solidFill>
                <a:latin typeface="Arial" panose="020B0604020202020204" pitchFamily="34" charset="0"/>
              </a:defRPr>
            </a:lvl9pPr>
          </a:lstStyle>
          <a:p>
            <a:pPr>
              <a:spcBef>
                <a:spcPct val="0"/>
              </a:spcBef>
              <a:buClrTx/>
              <a:buSzTx/>
              <a:buFontTx/>
              <a:buNone/>
            </a:pPr>
            <a:r>
              <a:rPr lang="en-US" altLang="en-US" sz="1400" b="0" dirty="0">
                <a:solidFill>
                  <a:srgbClr val="FF0000"/>
                </a:solidFill>
              </a:rPr>
              <a:t>Clay gap (length)</a:t>
            </a:r>
          </a:p>
        </p:txBody>
      </p:sp>
      <p:sp>
        <p:nvSpPr>
          <p:cNvPr id="12" name="TextBox 5">
            <a:extLst>
              <a:ext uri="{FF2B5EF4-FFF2-40B4-BE49-F238E27FC236}">
                <a16:creationId xmlns:a16="http://schemas.microsoft.com/office/drawing/2014/main" id="{7DB937D9-3E81-4E9E-B99E-BADF87EE4A0D}"/>
              </a:ext>
              <a:ext uri="{C183D7F6-B498-43B3-948B-1728B52AA6E4}">
                <adec:decorative xmlns:adec="http://schemas.microsoft.com/office/drawing/2017/decorative" val="1"/>
              </a:ext>
            </a:extLst>
          </p:cNvPr>
          <p:cNvSpPr txBox="1">
            <a:spLocks noChangeArrowheads="1"/>
          </p:cNvSpPr>
          <p:nvPr/>
        </p:nvSpPr>
        <p:spPr bwMode="auto">
          <a:xfrm>
            <a:off x="10872788" y="2208213"/>
            <a:ext cx="1338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99"/>
              </a:buClr>
              <a:buSzPct val="125000"/>
              <a:buFont typeface="Wingdings" panose="05000000000000000000" pitchFamily="2" charset="2"/>
              <a:buChar char="§"/>
              <a:defRPr sz="2800" b="1">
                <a:solidFill>
                  <a:schemeClr val="bg1"/>
                </a:solidFill>
                <a:latin typeface="Arial" panose="020B0604020202020204" pitchFamily="34" charset="0"/>
              </a:defRPr>
            </a:lvl1pPr>
            <a:lvl2pPr marL="742950" indent="-285750">
              <a:spcBef>
                <a:spcPct val="20000"/>
              </a:spcBef>
              <a:buClr>
                <a:srgbClr val="FFFF99"/>
              </a:buClr>
              <a:buSzPct val="125000"/>
              <a:buFont typeface="Wingdings" panose="05000000000000000000" pitchFamily="2" charset="2"/>
              <a:buChar char="§"/>
              <a:defRPr sz="2400" b="1">
                <a:solidFill>
                  <a:schemeClr val="bg1"/>
                </a:solidFill>
                <a:latin typeface="Arial" panose="020B0604020202020204" pitchFamily="34" charset="0"/>
              </a:defRPr>
            </a:lvl2pPr>
            <a:lvl3pPr marL="1143000" indent="-228600">
              <a:spcBef>
                <a:spcPct val="20000"/>
              </a:spcBef>
              <a:buClr>
                <a:srgbClr val="FFFF99"/>
              </a:buClr>
              <a:buSzPct val="125000"/>
              <a:buFont typeface="Wingdings" panose="05000000000000000000" pitchFamily="2" charset="2"/>
              <a:buChar char="§"/>
              <a:defRPr sz="2000" b="1">
                <a:solidFill>
                  <a:schemeClr val="bg1"/>
                </a:solidFill>
                <a:latin typeface="Arial" panose="020B0604020202020204" pitchFamily="34" charset="0"/>
              </a:defRPr>
            </a:lvl3pPr>
            <a:lvl4pPr marL="1600200" indent="-228600">
              <a:spcBef>
                <a:spcPct val="20000"/>
              </a:spcBef>
              <a:buClr>
                <a:srgbClr val="FFFF99"/>
              </a:buClr>
              <a:buSzPct val="125000"/>
              <a:buFont typeface="Wingdings" panose="05000000000000000000" pitchFamily="2" charset="2"/>
              <a:buChar char="§"/>
              <a:defRPr b="1">
                <a:solidFill>
                  <a:schemeClr val="bg1"/>
                </a:solidFill>
                <a:latin typeface="Arial" panose="020B0604020202020204" pitchFamily="34" charset="0"/>
              </a:defRPr>
            </a:lvl4pPr>
            <a:lvl5pPr marL="2057400" indent="-228600">
              <a:spcBef>
                <a:spcPct val="20000"/>
              </a:spcBef>
              <a:buClr>
                <a:srgbClr val="FFFF99"/>
              </a:buClr>
              <a:buSzPct val="125000"/>
              <a:buFont typeface="Wingdings" panose="05000000000000000000" pitchFamily="2" charset="2"/>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99"/>
              </a:buClr>
              <a:buSzPct val="125000"/>
              <a:buFont typeface="Wingdings" panose="05000000000000000000" pitchFamily="2" charset="2"/>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99"/>
              </a:buClr>
              <a:buSzPct val="125000"/>
              <a:buFont typeface="Wingdings" panose="05000000000000000000" pitchFamily="2" charset="2"/>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99"/>
              </a:buClr>
              <a:buSzPct val="125000"/>
              <a:buFont typeface="Wingdings" panose="05000000000000000000" pitchFamily="2" charset="2"/>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99"/>
              </a:buClr>
              <a:buSzPct val="125000"/>
              <a:buFont typeface="Wingdings" panose="05000000000000000000" pitchFamily="2" charset="2"/>
              <a:buChar char="§"/>
              <a:defRPr b="1">
                <a:solidFill>
                  <a:schemeClr val="bg1"/>
                </a:solidFill>
                <a:latin typeface="Arial" panose="020B0604020202020204" pitchFamily="34" charset="0"/>
              </a:defRPr>
            </a:lvl9pPr>
          </a:lstStyle>
          <a:p>
            <a:pPr>
              <a:spcBef>
                <a:spcPct val="0"/>
              </a:spcBef>
              <a:buClrTx/>
              <a:buSzTx/>
              <a:buFontTx/>
              <a:buNone/>
            </a:pPr>
            <a:r>
              <a:rPr lang="en-US" altLang="en-US" sz="1400" b="0">
                <a:solidFill>
                  <a:srgbClr val="FF0000"/>
                </a:solidFill>
              </a:rPr>
              <a:t>Screen length</a:t>
            </a:r>
          </a:p>
        </p:txBody>
      </p:sp>
      <p:sp>
        <p:nvSpPr>
          <p:cNvPr id="14" name="TextBox 5">
            <a:extLst>
              <a:ext uri="{FF2B5EF4-FFF2-40B4-BE49-F238E27FC236}">
                <a16:creationId xmlns:a16="http://schemas.microsoft.com/office/drawing/2014/main" id="{1D498957-1A22-4A24-BBF0-8DE2BFE85557}"/>
              </a:ext>
              <a:ext uri="{C183D7F6-B498-43B3-948B-1728B52AA6E4}">
                <adec:decorative xmlns:adec="http://schemas.microsoft.com/office/drawing/2017/decorative" val="1"/>
              </a:ext>
            </a:extLst>
          </p:cNvPr>
          <p:cNvSpPr txBox="1">
            <a:spLocks noChangeArrowheads="1"/>
          </p:cNvSpPr>
          <p:nvPr/>
        </p:nvSpPr>
        <p:spPr bwMode="auto">
          <a:xfrm>
            <a:off x="741726" y="5599124"/>
            <a:ext cx="19062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FF99"/>
              </a:buClr>
              <a:buSzPct val="125000"/>
              <a:buFont typeface="Wingdings" panose="05000000000000000000" pitchFamily="2" charset="2"/>
              <a:buChar char="§"/>
              <a:defRPr sz="2800" b="1">
                <a:solidFill>
                  <a:schemeClr val="bg1"/>
                </a:solidFill>
                <a:latin typeface="Arial" panose="020B0604020202020204" pitchFamily="34" charset="0"/>
              </a:defRPr>
            </a:lvl1pPr>
            <a:lvl2pPr marL="742950" indent="-285750">
              <a:spcBef>
                <a:spcPct val="20000"/>
              </a:spcBef>
              <a:buClr>
                <a:srgbClr val="FFFF99"/>
              </a:buClr>
              <a:buSzPct val="125000"/>
              <a:buFont typeface="Wingdings" panose="05000000000000000000" pitchFamily="2" charset="2"/>
              <a:buChar char="§"/>
              <a:defRPr sz="2400" b="1">
                <a:solidFill>
                  <a:schemeClr val="bg1"/>
                </a:solidFill>
                <a:latin typeface="Arial" panose="020B0604020202020204" pitchFamily="34" charset="0"/>
              </a:defRPr>
            </a:lvl2pPr>
            <a:lvl3pPr marL="1143000" indent="-228600">
              <a:spcBef>
                <a:spcPct val="20000"/>
              </a:spcBef>
              <a:buClr>
                <a:srgbClr val="FFFF99"/>
              </a:buClr>
              <a:buSzPct val="125000"/>
              <a:buFont typeface="Wingdings" panose="05000000000000000000" pitchFamily="2" charset="2"/>
              <a:buChar char="§"/>
              <a:defRPr sz="2000" b="1">
                <a:solidFill>
                  <a:schemeClr val="bg1"/>
                </a:solidFill>
                <a:latin typeface="Arial" panose="020B0604020202020204" pitchFamily="34" charset="0"/>
              </a:defRPr>
            </a:lvl3pPr>
            <a:lvl4pPr marL="1600200" indent="-228600">
              <a:spcBef>
                <a:spcPct val="20000"/>
              </a:spcBef>
              <a:buClr>
                <a:srgbClr val="FFFF99"/>
              </a:buClr>
              <a:buSzPct val="125000"/>
              <a:buFont typeface="Wingdings" panose="05000000000000000000" pitchFamily="2" charset="2"/>
              <a:buChar char="§"/>
              <a:defRPr b="1">
                <a:solidFill>
                  <a:schemeClr val="bg1"/>
                </a:solidFill>
                <a:latin typeface="Arial" panose="020B0604020202020204" pitchFamily="34" charset="0"/>
              </a:defRPr>
            </a:lvl4pPr>
            <a:lvl5pPr marL="2057400" indent="-228600">
              <a:spcBef>
                <a:spcPct val="20000"/>
              </a:spcBef>
              <a:buClr>
                <a:srgbClr val="FFFF99"/>
              </a:buClr>
              <a:buSzPct val="125000"/>
              <a:buFont typeface="Wingdings" panose="05000000000000000000" pitchFamily="2" charset="2"/>
              <a:buChar char="§"/>
              <a:defRPr b="1">
                <a:solidFill>
                  <a:schemeClr val="bg1"/>
                </a:solidFill>
                <a:latin typeface="Arial" panose="020B0604020202020204" pitchFamily="34" charset="0"/>
              </a:defRPr>
            </a:lvl5pPr>
            <a:lvl6pPr marL="2514600" indent="-228600" eaLnBrk="0" fontAlgn="base" hangingPunct="0">
              <a:spcBef>
                <a:spcPct val="20000"/>
              </a:spcBef>
              <a:spcAft>
                <a:spcPct val="0"/>
              </a:spcAft>
              <a:buClr>
                <a:srgbClr val="FFFF99"/>
              </a:buClr>
              <a:buSzPct val="125000"/>
              <a:buFont typeface="Wingdings" panose="05000000000000000000" pitchFamily="2" charset="2"/>
              <a:buChar char="§"/>
              <a:defRPr b="1">
                <a:solidFill>
                  <a:schemeClr val="bg1"/>
                </a:solidFill>
                <a:latin typeface="Arial" panose="020B0604020202020204" pitchFamily="34" charset="0"/>
              </a:defRPr>
            </a:lvl6pPr>
            <a:lvl7pPr marL="2971800" indent="-228600" eaLnBrk="0" fontAlgn="base" hangingPunct="0">
              <a:spcBef>
                <a:spcPct val="20000"/>
              </a:spcBef>
              <a:spcAft>
                <a:spcPct val="0"/>
              </a:spcAft>
              <a:buClr>
                <a:srgbClr val="FFFF99"/>
              </a:buClr>
              <a:buSzPct val="125000"/>
              <a:buFont typeface="Wingdings" panose="05000000000000000000" pitchFamily="2" charset="2"/>
              <a:buChar char="§"/>
              <a:defRPr b="1">
                <a:solidFill>
                  <a:schemeClr val="bg1"/>
                </a:solidFill>
                <a:latin typeface="Arial" panose="020B0604020202020204" pitchFamily="34" charset="0"/>
              </a:defRPr>
            </a:lvl7pPr>
            <a:lvl8pPr marL="3429000" indent="-228600" eaLnBrk="0" fontAlgn="base" hangingPunct="0">
              <a:spcBef>
                <a:spcPct val="20000"/>
              </a:spcBef>
              <a:spcAft>
                <a:spcPct val="0"/>
              </a:spcAft>
              <a:buClr>
                <a:srgbClr val="FFFF99"/>
              </a:buClr>
              <a:buSzPct val="125000"/>
              <a:buFont typeface="Wingdings" panose="05000000000000000000" pitchFamily="2" charset="2"/>
              <a:buChar char="§"/>
              <a:defRPr b="1">
                <a:solidFill>
                  <a:schemeClr val="bg1"/>
                </a:solidFill>
                <a:latin typeface="Arial" panose="020B0604020202020204" pitchFamily="34" charset="0"/>
              </a:defRPr>
            </a:lvl8pPr>
            <a:lvl9pPr marL="3886200" indent="-228600" eaLnBrk="0" fontAlgn="base" hangingPunct="0">
              <a:spcBef>
                <a:spcPct val="20000"/>
              </a:spcBef>
              <a:spcAft>
                <a:spcPct val="0"/>
              </a:spcAft>
              <a:buClr>
                <a:srgbClr val="FFFF99"/>
              </a:buClr>
              <a:buSzPct val="125000"/>
              <a:buFont typeface="Wingdings" panose="05000000000000000000" pitchFamily="2" charset="2"/>
              <a:buChar char="§"/>
              <a:defRPr b="1">
                <a:solidFill>
                  <a:schemeClr val="bg1"/>
                </a:solidFill>
                <a:latin typeface="Arial" panose="020B0604020202020204" pitchFamily="34" charset="0"/>
              </a:defRPr>
            </a:lvl9pPr>
          </a:lstStyle>
          <a:p>
            <a:pPr>
              <a:spcBef>
                <a:spcPct val="0"/>
              </a:spcBef>
              <a:buClrTx/>
              <a:buSzTx/>
              <a:buFontTx/>
              <a:buNone/>
            </a:pPr>
            <a:r>
              <a:rPr lang="en-US" altLang="en-US" sz="1400" b="0" dirty="0">
                <a:solidFill>
                  <a:schemeClr val="tx1"/>
                </a:solidFill>
              </a:rPr>
              <a:t>Erickson et al., 2018b</a:t>
            </a:r>
          </a:p>
        </p:txBody>
      </p:sp>
      <p:sp>
        <p:nvSpPr>
          <p:cNvPr id="15" name="Rectangle 14">
            <a:extLst>
              <a:ext uri="{FF2B5EF4-FFF2-40B4-BE49-F238E27FC236}">
                <a16:creationId xmlns:a16="http://schemas.microsoft.com/office/drawing/2014/main" id="{30E911B5-E2FD-4049-B24F-A2E673ED5A2A}"/>
              </a:ext>
              <a:ext uri="{C183D7F6-B498-43B3-948B-1728B52AA6E4}">
                <adec:decorative xmlns:adec="http://schemas.microsoft.com/office/drawing/2017/decorative" val="1"/>
              </a:ext>
            </a:extLst>
          </p:cNvPr>
          <p:cNvSpPr/>
          <p:nvPr/>
        </p:nvSpPr>
        <p:spPr bwMode="auto">
          <a:xfrm>
            <a:off x="8494876" y="533400"/>
            <a:ext cx="1487324" cy="3810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684974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269" grpId="0"/>
      <p:bldP spid="9" grpId="0"/>
      <p:bldP spid="12"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could we do next?</a:t>
            </a:r>
          </a:p>
        </p:txBody>
      </p:sp>
      <p:sp>
        <p:nvSpPr>
          <p:cNvPr id="3" name="Content Placeholder 2"/>
          <p:cNvSpPr>
            <a:spLocks noGrp="1"/>
          </p:cNvSpPr>
          <p:nvPr>
            <p:ph idx="1"/>
          </p:nvPr>
        </p:nvSpPr>
        <p:spPr>
          <a:xfrm>
            <a:off x="609600" y="1219200"/>
            <a:ext cx="10363200" cy="4648200"/>
          </a:xfrm>
        </p:spPr>
        <p:txBody>
          <a:bodyPr/>
          <a:lstStyle/>
          <a:p>
            <a:r>
              <a:rPr lang="en-US" dirty="0"/>
              <a:t>Domestic well owner education </a:t>
            </a:r>
          </a:p>
          <a:p>
            <a:r>
              <a:rPr lang="en-US" dirty="0"/>
              <a:t>Well driller education</a:t>
            </a:r>
          </a:p>
          <a:p>
            <a:r>
              <a:rPr lang="en-US" dirty="0"/>
              <a:t>Domestic well testing opportunities</a:t>
            </a:r>
          </a:p>
          <a:p>
            <a:r>
              <a:rPr lang="en-US" dirty="0"/>
              <a:t>Domestic well water treatment</a:t>
            </a:r>
          </a:p>
          <a:p>
            <a:r>
              <a:rPr lang="en-US" dirty="0"/>
              <a:t>More detailed aquifer and arsenic risk mapping</a:t>
            </a:r>
          </a:p>
        </p:txBody>
      </p:sp>
    </p:spTree>
    <p:extLst>
      <p:ext uri="{BB962C8B-B14F-4D97-AF65-F5344CB8AC3E}">
        <p14:creationId xmlns:p14="http://schemas.microsoft.com/office/powerpoint/2010/main" val="4248268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a:t>Acknowledgements</a:t>
            </a:r>
          </a:p>
        </p:txBody>
      </p:sp>
      <p:sp>
        <p:nvSpPr>
          <p:cNvPr id="33795" name="Content Placeholder 2"/>
          <p:cNvSpPr>
            <a:spLocks noGrp="1"/>
          </p:cNvSpPr>
          <p:nvPr>
            <p:ph idx="1"/>
          </p:nvPr>
        </p:nvSpPr>
        <p:spPr>
          <a:xfrm>
            <a:off x="508000" y="1295400"/>
            <a:ext cx="11074400" cy="4572000"/>
          </a:xfrm>
        </p:spPr>
        <p:txBody>
          <a:bodyPr/>
          <a:lstStyle/>
          <a:p>
            <a:r>
              <a:rPr lang="en-US" altLang="en-US" dirty="0"/>
              <a:t>Funding</a:t>
            </a:r>
          </a:p>
          <a:p>
            <a:pPr lvl="1"/>
            <a:r>
              <a:rPr lang="en-US" altLang="en-US" dirty="0"/>
              <a:t>State of Minnesota Clean Water Fund</a:t>
            </a:r>
          </a:p>
          <a:p>
            <a:pPr lvl="1"/>
            <a:r>
              <a:rPr lang="en-US" altLang="en-US" dirty="0"/>
              <a:t>U.S. Geological Survey Cooperative Matching Fund</a:t>
            </a:r>
          </a:p>
          <a:p>
            <a:pPr lvl="1"/>
            <a:r>
              <a:rPr lang="en-US" altLang="en-US" dirty="0"/>
              <a:t>National Science Foundation Graduate Research Internship </a:t>
            </a:r>
          </a:p>
          <a:p>
            <a:r>
              <a:rPr lang="en-US" altLang="en-US" dirty="0"/>
              <a:t>MN Department of Health sampling: Emily </a:t>
            </a:r>
            <a:r>
              <a:rPr lang="en-US" altLang="en-US" dirty="0" err="1"/>
              <a:t>Berquist</a:t>
            </a:r>
            <a:r>
              <a:rPr lang="en-US" altLang="en-US" dirty="0"/>
              <a:t>, Jeff </a:t>
            </a:r>
            <a:r>
              <a:rPr lang="en-US" altLang="en-US" dirty="0" err="1"/>
              <a:t>Grugel</a:t>
            </a:r>
            <a:r>
              <a:rPr lang="en-US" altLang="en-US" dirty="0"/>
              <a:t>, Chris </a:t>
            </a:r>
            <a:r>
              <a:rPr lang="en-US" altLang="en-US" dirty="0" err="1"/>
              <a:t>Prokosch</a:t>
            </a:r>
            <a:r>
              <a:rPr lang="en-US" altLang="en-US" dirty="0"/>
              <a:t>, Sandra Beck, and Kara Dennis </a:t>
            </a:r>
          </a:p>
          <a:p>
            <a:r>
              <a:rPr lang="en-US" altLang="en-US" dirty="0"/>
              <a:t>MDH Public Health Laboratory and USGS National Water Quality Laboratory</a:t>
            </a:r>
          </a:p>
          <a:p>
            <a:r>
              <a:rPr lang="en-US" altLang="en-US" dirty="0"/>
              <a:t>Well owners and well drillers</a:t>
            </a:r>
          </a:p>
        </p:txBody>
      </p:sp>
      <p:grpSp>
        <p:nvGrpSpPr>
          <p:cNvPr id="9" name="Group 8"/>
          <p:cNvGrpSpPr/>
          <p:nvPr/>
        </p:nvGrpSpPr>
        <p:grpSpPr>
          <a:xfrm>
            <a:off x="7315200" y="5029200"/>
            <a:ext cx="3225264" cy="1286721"/>
            <a:chOff x="3404136" y="3962398"/>
            <a:chExt cx="3225264" cy="1286721"/>
          </a:xfrm>
        </p:grpSpPr>
        <p:grpSp>
          <p:nvGrpSpPr>
            <p:cNvPr id="8" name="Group 7"/>
            <p:cNvGrpSpPr>
              <a:grpSpLocks noChangeAspect="1"/>
            </p:cNvGrpSpPr>
            <p:nvPr/>
          </p:nvGrpSpPr>
          <p:grpSpPr>
            <a:xfrm>
              <a:off x="5126547" y="4376351"/>
              <a:ext cx="1502853" cy="610534"/>
              <a:chOff x="5410200" y="4343400"/>
              <a:chExt cx="2438400" cy="990600"/>
            </a:xfrm>
          </p:grpSpPr>
          <p:sp>
            <p:nvSpPr>
              <p:cNvPr id="6" name="Rectangle 5"/>
              <p:cNvSpPr/>
              <p:nvPr/>
            </p:nvSpPr>
            <p:spPr bwMode="auto">
              <a:xfrm>
                <a:off x="5410200" y="4343400"/>
                <a:ext cx="2438400" cy="9906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latin typeface="Arial"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185" t="26658" r="-1185" b="30004"/>
              <a:stretch/>
            </p:blipFill>
            <p:spPr>
              <a:xfrm>
                <a:off x="5486400" y="4343400"/>
                <a:ext cx="2285714" cy="990600"/>
              </a:xfrm>
              <a:prstGeom prst="rect">
                <a:avLst/>
              </a:prstGeom>
            </p:spPr>
          </p:pic>
        </p:grpSp>
        <p:pic>
          <p:nvPicPr>
            <p:cNvPr id="3" name="Picture 2"/>
            <p:cNvPicPr>
              <a:picLocks noChangeAspect="1"/>
            </p:cNvPicPr>
            <p:nvPr/>
          </p:nvPicPr>
          <p:blipFill>
            <a:blip r:embed="rId3"/>
            <a:stretch>
              <a:fillRect/>
            </a:stretch>
          </p:blipFill>
          <p:spPr>
            <a:xfrm>
              <a:off x="3404136" y="4360952"/>
              <a:ext cx="937112" cy="62593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8389" y="3962398"/>
              <a:ext cx="691017" cy="1286721"/>
            </a:xfrm>
            <a:prstGeom prst="rect">
              <a:avLst/>
            </a:prstGeom>
          </p:spPr>
        </p:pic>
      </p:grpSp>
    </p:spTree>
    <p:extLst>
      <p:ext uri="{BB962C8B-B14F-4D97-AF65-F5344CB8AC3E}">
        <p14:creationId xmlns:p14="http://schemas.microsoft.com/office/powerpoint/2010/main" val="3785388489"/>
      </p:ext>
    </p:extLst>
  </p:cSld>
  <p:clrMapOvr>
    <a:masterClrMapping/>
  </p:clrMapOvr>
</p:sld>
</file>

<file path=ppt/theme/theme1.xml><?xml version="1.0" encoding="utf-8"?>
<a:theme xmlns:a="http://schemas.openxmlformats.org/drawingml/2006/main" name="Desktop">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sk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lnDef>
  </a:objectDefaults>
  <a:extraClrSchemeLst>
    <a:extraClrScheme>
      <a:clrScheme name="Deskto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kto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kto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kto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kto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kto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kto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8488</TotalTime>
  <Pages>4</Pages>
  <Words>654</Words>
  <Application>Microsoft Office PowerPoint</Application>
  <PresentationFormat>Widescreen</PresentationFormat>
  <Paragraphs>61</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Cambria</vt:lpstr>
      <vt:lpstr>Times New Roman</vt:lpstr>
      <vt:lpstr>Wingdings</vt:lpstr>
      <vt:lpstr>Desktop</vt:lpstr>
      <vt:lpstr>Arsenic in Minnesota groundwater:  What can we do about it?</vt:lpstr>
      <vt:lpstr>Arsenic in Minnesota’s drinking water aquifers: How did it get there?</vt:lpstr>
      <vt:lpstr>Arsenic in Minnesota’s drinking water aquifers</vt:lpstr>
      <vt:lpstr>What have we studied so far?</vt:lpstr>
      <vt:lpstr>What have we learned so far?</vt:lpstr>
      <vt:lpstr>What have we learned?</vt:lpstr>
      <vt:lpstr>What have we learned?2</vt:lpstr>
      <vt:lpstr>What could we do next?</vt:lpstr>
      <vt:lpstr>Acknowledgements</vt:lpstr>
      <vt:lpstr>Questions?</vt:lpstr>
    </vt:vector>
  </TitlesOfParts>
  <Company>USGS</Company>
  <LinksUpToDate>false</LinksUpToDate>
  <SharedDoc>false</SharedDoc>
  <HyperlinkBase>http://www.usgs.gov/visual-id/specs/slides/slide.html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Template for Slide Presentations</dc:title>
  <dc:subject>Presentation format with USGS Visual Identity</dc:subject>
  <dc:creator>VIScom</dc:creator>
  <cp:keywords/>
  <dc:description>Updated to incorporate revised Visual Identity (VID)System guidelines on fonts.  An exception to using the VID fonts is allowed for presentation materials.   The font Arial should be substituted for the VID fonts Univers Condensed Bold and Times Roman</dc:description>
  <cp:lastModifiedBy>Kasey Gerkovich</cp:lastModifiedBy>
  <cp:revision>206</cp:revision>
  <cp:lastPrinted>1998-03-23T17:09:44Z</cp:lastPrinted>
  <dcterms:created xsi:type="dcterms:W3CDTF">1998-01-16T15:44:57Z</dcterms:created>
  <dcterms:modified xsi:type="dcterms:W3CDTF">2021-11-22T15:19:58Z</dcterms:modified>
</cp:coreProperties>
</file>